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8542034-FE4F-4ADA-92B8-4CA66D0F0DF3}" styleName="腾讯文档-基本">
    <a:wholeTbl>
      <a:tcTxStyle>
        <a:fontRef idx="minor"/>
        <a:srgbClr val="000000"/>
      </a:tcTxStyle>
      <a:tcStyle>
        <a:tcBdr>
          <a:left>
            <a:ln w="12700" cmpd="sng">
              <a:solidFill>
                <a:srgbClr val="999999"/>
              </a:solidFill>
            </a:ln>
          </a:left>
          <a:right>
            <a:ln w="12700" cmpd="sng">
              <a:solidFill>
                <a:srgbClr val="999999"/>
              </a:solidFill>
            </a:ln>
          </a:right>
          <a:top>
            <a:ln w="12700" cmpd="sng">
              <a:solidFill>
                <a:srgbClr val="999999"/>
              </a:solidFill>
            </a:ln>
          </a:top>
          <a:bottom>
            <a:ln w="12700" cmpd="sng">
              <a:solidFill>
                <a:srgbClr val="999999"/>
              </a:solidFill>
            </a:ln>
          </a:bottom>
          <a:insideH>
            <a:ln w="12700" cmpd="sng">
              <a:solidFill>
                <a:srgbClr val="999999"/>
              </a:solidFill>
            </a:ln>
          </a:insideH>
          <a:insideV>
            <a:ln w="12700" cmpd="sng">
              <a:solidFill>
                <a:srgbClr val="999999"/>
              </a:solidFill>
            </a:ln>
          </a:insideV>
        </a:tcBdr>
        <a:fill>
          <a:solidFill>
            <a:srgbClr val="FFFFFF"/>
          </a:solidFill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2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/>
          </a:p>
          <a:p>
            <a:pPr lvl="1"/>
            <a:r>
              <a:rPr lang="zh-CN" altLang="en-US"/>
              <a:t>第二级</a:t>
            </a:r>
            <a:endParaRPr/>
          </a:p>
          <a:p>
            <a:pPr lvl="2"/>
            <a:r>
              <a:rPr lang="zh-CN" altLang="en-US"/>
              <a:t>第三级</a:t>
            </a:r>
            <a:endParaRPr/>
          </a:p>
          <a:p>
            <a:pPr lvl="3"/>
            <a:r>
              <a:rPr lang="zh-CN" altLang="en-US"/>
              <a:t>第四级</a:t>
            </a:r>
            <a:endParaRPr/>
          </a:p>
          <a:p>
            <a:pPr lvl="4"/>
            <a:r>
              <a:rPr lang="zh-CN" altLang="en-US"/>
              <a:t>第五级</a:t>
            </a:r>
            <a:endParaRPr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43" name="备注占位符 2"/>
          <p:cNvSpPr>
            <a:spLocks noGrp="1"/>
          </p:cNvSpPr>
          <p:nvPr>
            <p:ph type="body"/>
          </p:nvPr>
        </p:nvSpPr>
        <p:spPr/>
        <p:txBody>
          <a:bodyPr wrap="square" lIns="96661" tIns="48331" rIns="96661" bIns="48331" anchor="t"/>
          <a:lstStyle/>
          <a:p>
            <a:pPr lvl="0" eaLnBrk="1" hangingPunct="1">
              <a:spcBef>
                <a:spcPct val="1"/>
              </a:spcBef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44" name="灯片编号占位符 3"/>
          <p:cNvSpPr>
            <a:spLocks noGrp="1"/>
          </p:cNvSpPr>
          <p:nvPr>
            <p:ph type="sldNum" sz="quarter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</a:ln>
        </p:spPr>
        <p:txBody>
          <a:bodyPr wrap="square" lIns="96661" tIns="48331" rIns="96661" bIns="48331" anchor="b"/>
          <a:lstStyle/>
          <a:p>
            <a:pPr marL="0" lvl="0" indent="0" algn="r" eaLnBrk="1" latinLnBrk="0" hangingPunct="1"/>
            <a:fld id="{9A0DB2DC-4C9A-4742-B13C-FB6460FD3503}" type="slidenum">
              <a:rPr lang="zh-CN" altLang="en-US" sz="1300">
                <a:latin typeface="Arial" panose="020B0604020202090204" pitchFamily="34" charset="0"/>
                <a:ea typeface="宋体" pitchFamily="2" charset="-122"/>
              </a:rPr>
              <a:t>1</a:t>
            </a:fld>
            <a:endParaRPr lang="zh-CN" altLang="en-US" sz="1300">
              <a:latin typeface="Arial" panose="020B0604020202090204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2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2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2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2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2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3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3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3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4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8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5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5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5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6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6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7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7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7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8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9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1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9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9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0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0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1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1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2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2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3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3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3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3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3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4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4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4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4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4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5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5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15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5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  <p:txBody>
          <a:bodyPr/>
          <a:lstStyle/>
          <a:p>
            <a:endParaRPr/>
          </a:p>
        </p:txBody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/>
          </a:p>
          <a:p>
            <a:pPr lvl="1"/>
            <a:r>
              <a:rPr lang="en-US"/>
              <a:t>Second level</a:t>
            </a:r>
            <a:endParaRPr/>
          </a:p>
          <a:p>
            <a:pPr lvl="2"/>
            <a:r>
              <a:rPr lang="en-US"/>
              <a:t>Third level</a:t>
            </a:r>
            <a:endParaRPr/>
          </a:p>
          <a:p>
            <a:pPr lvl="3"/>
            <a:r>
              <a:rPr lang="en-US"/>
              <a:t>Fourth level</a:t>
            </a:r>
            <a:endParaRPr/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/>
          </a:p>
          <a:p>
            <a:pPr lvl="1"/>
            <a:r>
              <a:rPr lang="en-US"/>
              <a:t>Second level</a:t>
            </a:r>
            <a:endParaRPr/>
          </a:p>
          <a:p>
            <a:pPr lvl="2"/>
            <a:r>
              <a:rPr lang="en-US"/>
              <a:t>Third level</a:t>
            </a:r>
            <a:endParaRPr/>
          </a:p>
          <a:p>
            <a:pPr lvl="3"/>
            <a:r>
              <a:rPr lang="en-US"/>
              <a:t>Fourth level</a:t>
            </a:r>
            <a:endParaRPr/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931584"/>
            <a:ext cx="7780867" cy="390736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2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91740" y="208105"/>
            <a:ext cx="2338722" cy="75658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3" name="Title 1"/>
          <p:cNvSpPr>
            <a:spLocks noGrp="1"/>
          </p:cNvSpPr>
          <p:nvPr>
            <p:ph type="ctrTitle"/>
          </p:nvPr>
        </p:nvSpPr>
        <p:spPr>
          <a:xfrm>
            <a:off x="838200" y="1250749"/>
            <a:ext cx="10363200" cy="180154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49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74" name="Subtitle 2"/>
          <p:cNvSpPr>
            <a:spLocks noGrp="1"/>
          </p:cNvSpPr>
          <p:nvPr>
            <p:ph type="subTitle" idx="1"/>
          </p:nvPr>
        </p:nvSpPr>
        <p:spPr>
          <a:xfrm>
            <a:off x="7920328" y="3338347"/>
            <a:ext cx="3281072" cy="1676713"/>
          </a:xfrm>
        </p:spPr>
        <p:txBody>
          <a:bodyPr anchor="ctr"/>
          <a:lstStyle>
            <a:lvl1pPr marL="0" indent="0" algn="ctr">
              <a:buNone/>
              <a:defRPr sz="1745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  <a:lvl2pPr marL="332740" indent="0" algn="ctr">
              <a:buNone/>
              <a:defRPr sz="1455"/>
            </a:lvl2pPr>
            <a:lvl3pPr marL="665480" indent="0" algn="ctr">
              <a:buNone/>
              <a:defRPr sz="1310"/>
            </a:lvl3pPr>
            <a:lvl4pPr marL="998220" indent="0" algn="ctr">
              <a:buNone/>
              <a:defRPr sz="1165"/>
            </a:lvl4pPr>
            <a:lvl5pPr marL="1330960" indent="0" algn="ctr">
              <a:buNone/>
              <a:defRPr sz="1165"/>
            </a:lvl5pPr>
            <a:lvl6pPr marL="1664335" indent="0" algn="ctr">
              <a:buNone/>
              <a:defRPr sz="1165"/>
            </a:lvl6pPr>
            <a:lvl7pPr marL="1997075" indent="0" algn="ctr">
              <a:buNone/>
              <a:defRPr sz="1165"/>
            </a:lvl7pPr>
            <a:lvl8pPr marL="2329815" indent="0" algn="ctr">
              <a:buNone/>
              <a:defRPr sz="1165"/>
            </a:lvl8pPr>
            <a:lvl9pPr marL="2662555" indent="0" algn="ctr">
              <a:buNone/>
              <a:defRPr sz="1165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  <a:endParaRPr lang="en-US" strike="noStrike" noProof="1"/>
          </a:p>
        </p:txBody>
      </p:sp>
      <p:sp>
        <p:nvSpPr>
          <p:cNvPr id="75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/>
            </a:lvl1pPr>
          </a:lstStyle>
          <a:p>
            <a:pPr fontAlgn="base">
              <a:defRPr/>
            </a:pPr>
            <a:fld id="{11E5A8C4-F94E-4A4D-B776-B3BB18CDA35D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7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7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/>
            </a:lvl1pPr>
          </a:lstStyle>
          <a:p>
            <a:pPr fontAlgn="base">
              <a:defRPr/>
            </a:pPr>
            <a:fld id="{B6C0577D-58D8-4251-BB4A-6E97FC77C3C3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图片 8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-9110" y="1164253"/>
            <a:ext cx="12175975" cy="697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0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9400" y="127000"/>
            <a:ext cx="1028701" cy="90381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" name="Title 1"/>
          <p:cNvSpPr>
            <a:spLocks noGrp="1"/>
          </p:cNvSpPr>
          <p:nvPr>
            <p:ph type="title"/>
          </p:nvPr>
        </p:nvSpPr>
        <p:spPr>
          <a:xfrm>
            <a:off x="1790170" y="126827"/>
            <a:ext cx="9320890" cy="905173"/>
          </a:xfrm>
          <a:prstGeom prst="rect">
            <a:avLst/>
          </a:prstGeom>
        </p:spPr>
        <p:txBody>
          <a:bodyPr anchor="ctr"/>
          <a:lstStyle>
            <a:lvl1pPr algn="l">
              <a:defRPr sz="291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82" name="Content Placeholder 2"/>
          <p:cNvSpPr>
            <a:spLocks noGrp="1"/>
          </p:cNvSpPr>
          <p:nvPr>
            <p:ph idx="1"/>
          </p:nvPr>
        </p:nvSpPr>
        <p:spPr>
          <a:xfrm>
            <a:off x="515332" y="1366228"/>
            <a:ext cx="11136196" cy="4810735"/>
          </a:xfrm>
        </p:spPr>
        <p:txBody>
          <a:bodyPr/>
          <a:lstStyle>
            <a:lvl1pPr marL="166370" indent="-166370">
              <a:buFont typeface="Wingdings" panose="05000000000000000000" pitchFamily="2" charset="2"/>
              <a:buChar char="Ø"/>
              <a:defRPr>
                <a:latin typeface="Times New Roman" panose="02020503050405090304" pitchFamily="18" charset="0"/>
                <a:ea typeface="华文楷体" panose="02010600040101010101" pitchFamily="2" charset="-122"/>
                <a:cs typeface="Times New Roman" panose="02020503050405090304" pitchFamily="18" charset="0"/>
              </a:defRPr>
            </a:lvl1pPr>
            <a:lvl2pPr marL="499110" indent="-166370">
              <a:buFont typeface="Wingdings" panose="05000000000000000000" pitchFamily="2" charset="2"/>
              <a:buChar char="Ø"/>
              <a:defRPr>
                <a:latin typeface="Times New Roman" panose="02020503050405090304" pitchFamily="18" charset="0"/>
                <a:ea typeface="华文楷体" panose="02010600040101010101" pitchFamily="2" charset="-122"/>
                <a:cs typeface="Times New Roman" panose="02020503050405090304" pitchFamily="18" charset="0"/>
              </a:defRPr>
            </a:lvl2pPr>
            <a:lvl3pPr marL="831850" indent="-166370">
              <a:buFont typeface="Wingdings" panose="05000000000000000000" pitchFamily="2" charset="2"/>
              <a:buChar char="Ø"/>
              <a:defRPr>
                <a:latin typeface="Times New Roman" panose="02020503050405090304" pitchFamily="18" charset="0"/>
                <a:ea typeface="华文楷体" panose="02010600040101010101" pitchFamily="2" charset="-122"/>
                <a:cs typeface="Times New Roman" panose="02020503050405090304" pitchFamily="18" charset="0"/>
              </a:defRPr>
            </a:lvl3pPr>
            <a:lvl4pPr marL="1164590" indent="-166370">
              <a:buFont typeface="Wingdings" panose="05000000000000000000" pitchFamily="2" charset="2"/>
              <a:buChar char="Ø"/>
              <a:defRPr>
                <a:latin typeface="Times New Roman" panose="02020503050405090304" pitchFamily="18" charset="0"/>
                <a:ea typeface="华文楷体" panose="02010600040101010101" pitchFamily="2" charset="-122"/>
                <a:cs typeface="Times New Roman" panose="02020503050405090304" pitchFamily="18" charset="0"/>
              </a:defRPr>
            </a:lvl4pPr>
            <a:lvl5pPr marL="1497965" indent="-166370">
              <a:buFont typeface="Wingdings" panose="05000000000000000000" pitchFamily="2" charset="2"/>
              <a:buChar char="Ø"/>
              <a:defRPr>
                <a:latin typeface="Times New Roman" panose="02020503050405090304" pitchFamily="18" charset="0"/>
                <a:ea typeface="华文楷体" panose="02010600040101010101" pitchFamily="2" charset="-122"/>
                <a:cs typeface="Times New Roman" panose="02020503050405090304" pitchFamily="18" charset="0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  <a:p>
            <a:pPr lvl="1" fontAlgn="base"/>
            <a:r>
              <a:rPr lang="zh-CN" altLang="en-US" strike="noStrike" noProof="1"/>
              <a:t>第二级</a:t>
            </a:r>
            <a:endParaRPr/>
          </a:p>
          <a:p>
            <a:pPr lvl="2" fontAlgn="base"/>
            <a:r>
              <a:rPr lang="zh-CN" altLang="en-US" strike="noStrike" noProof="1"/>
              <a:t>第三级</a:t>
            </a:r>
            <a:endParaRPr/>
          </a:p>
          <a:p>
            <a:pPr lvl="3" fontAlgn="base"/>
            <a:r>
              <a:rPr lang="zh-CN" altLang="en-US" strike="noStrike" noProof="1"/>
              <a:t>第四级</a:t>
            </a:r>
            <a:endParaRPr/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8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BEB5A700-1889-4F34-AAA5-2300069278BC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8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8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3EE7D1D6-BD75-4ED8-A4EE-71289BB04787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9400" y="127000"/>
            <a:ext cx="1509184" cy="1329266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9850" y="1477433"/>
            <a:ext cx="12331701" cy="12276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  <a:p>
            <a:pPr lvl="1" fontAlgn="base"/>
            <a:r>
              <a:rPr lang="zh-CN" altLang="en-US" strike="noStrike" noProof="1"/>
              <a:t>第二级</a:t>
            </a:r>
            <a:endParaRPr/>
          </a:p>
          <a:p>
            <a:pPr lvl="2" fontAlgn="base"/>
            <a:r>
              <a:rPr lang="zh-CN" altLang="en-US" strike="noStrike" noProof="1"/>
              <a:t>第三级</a:t>
            </a:r>
            <a:endParaRPr/>
          </a:p>
          <a:p>
            <a:pPr lvl="3" fontAlgn="base"/>
            <a:r>
              <a:rPr lang="zh-CN" altLang="en-US" strike="noStrike" noProof="1"/>
              <a:t>第四级</a:t>
            </a:r>
            <a:endParaRPr/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10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  <a:p>
            <a:pPr lvl="1" fontAlgn="base"/>
            <a:r>
              <a:rPr lang="zh-CN" altLang="en-US" strike="noStrike" noProof="1"/>
              <a:t>第二级</a:t>
            </a:r>
            <a:endParaRPr/>
          </a:p>
          <a:p>
            <a:pPr lvl="2" fontAlgn="base"/>
            <a:r>
              <a:rPr lang="zh-CN" altLang="en-US" strike="noStrike" noProof="1"/>
              <a:t>第三级</a:t>
            </a:r>
            <a:endParaRPr/>
          </a:p>
          <a:p>
            <a:pPr lvl="3" fontAlgn="base"/>
            <a:r>
              <a:rPr lang="zh-CN" altLang="en-US" strike="noStrike" noProof="1"/>
              <a:t>第四级</a:t>
            </a:r>
            <a:endParaRPr/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105" name="Title 1"/>
          <p:cNvSpPr>
            <a:spLocks noGrp="1"/>
          </p:cNvSpPr>
          <p:nvPr>
            <p:ph type="title"/>
          </p:nvPr>
        </p:nvSpPr>
        <p:spPr>
          <a:xfrm>
            <a:off x="2113280" y="280683"/>
            <a:ext cx="9240520" cy="1029762"/>
          </a:xfrm>
          <a:prstGeom prst="rect">
            <a:avLst/>
          </a:prstGeom>
        </p:spPr>
        <p:txBody>
          <a:bodyPr anchor="ctr"/>
          <a:lstStyle>
            <a:lvl1pPr algn="l"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106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9DA0A81C-8E88-4F9C-8479-6C2EA135095E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107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108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81B08B0F-86E2-4959-8D4C-39794027DA60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9400" y="127000"/>
            <a:ext cx="1509184" cy="1329266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1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48682" y="1445684"/>
            <a:ext cx="12340167" cy="12911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" name="Title 1"/>
          <p:cNvSpPr txBox="1"/>
          <p:nvPr userDrawn="1"/>
        </p:nvSpPr>
        <p:spPr>
          <a:xfrm>
            <a:off x="2123017" y="270934"/>
            <a:ext cx="9224434" cy="103081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1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>
              <a:spcAft>
                <a:spcPts val="0"/>
              </a:spcAft>
              <a:defRPr/>
            </a:pPr>
            <a:r>
              <a:rPr lang="zh-CN" altLang="en-US" sz="3205" strike="noStrike" noProof="1"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单击此处编辑母版标题样式</a:t>
            </a:r>
            <a:endParaRPr lang="en-US" sz="3205" strike="noStrike" noProof="1"/>
          </a:p>
        </p:txBody>
      </p:sp>
      <p:sp>
        <p:nvSpPr>
          <p:cNvPr id="113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437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114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1745">
                <a:solidFill>
                  <a:schemeClr val="tx1"/>
                </a:solidFill>
              </a:defRPr>
            </a:lvl1pPr>
            <a:lvl2pPr marL="332740" indent="0">
              <a:buNone/>
              <a:defRPr sz="1455">
                <a:solidFill>
                  <a:schemeClr val="tx1">
                    <a:tint val="75000"/>
                  </a:schemeClr>
                </a:solidFill>
              </a:defRPr>
            </a:lvl2pPr>
            <a:lvl3pPr marL="665480" indent="0">
              <a:buNone/>
              <a:defRPr sz="1310">
                <a:solidFill>
                  <a:schemeClr val="tx1">
                    <a:tint val="75000"/>
                  </a:schemeClr>
                </a:solidFill>
              </a:defRPr>
            </a:lvl3pPr>
            <a:lvl4pPr marL="998220" indent="0">
              <a:buNone/>
              <a:defRPr sz="1165">
                <a:solidFill>
                  <a:schemeClr val="tx1">
                    <a:tint val="75000"/>
                  </a:schemeClr>
                </a:solidFill>
              </a:defRPr>
            </a:lvl4pPr>
            <a:lvl5pPr marL="1330960" indent="0">
              <a:buNone/>
              <a:defRPr sz="1165">
                <a:solidFill>
                  <a:schemeClr val="tx1">
                    <a:tint val="75000"/>
                  </a:schemeClr>
                </a:solidFill>
              </a:defRPr>
            </a:lvl5pPr>
            <a:lvl6pPr marL="1664335" indent="0">
              <a:buNone/>
              <a:defRPr sz="1165">
                <a:solidFill>
                  <a:schemeClr val="tx1">
                    <a:tint val="75000"/>
                  </a:schemeClr>
                </a:solidFill>
              </a:defRPr>
            </a:lvl6pPr>
            <a:lvl7pPr marL="1997075" indent="0">
              <a:buNone/>
              <a:defRPr sz="1165">
                <a:solidFill>
                  <a:schemeClr val="tx1">
                    <a:tint val="75000"/>
                  </a:schemeClr>
                </a:solidFill>
              </a:defRPr>
            </a:lvl7pPr>
            <a:lvl8pPr marL="2329815" indent="0">
              <a:buNone/>
              <a:defRPr sz="1165">
                <a:solidFill>
                  <a:schemeClr val="tx1">
                    <a:tint val="75000"/>
                  </a:schemeClr>
                </a:solidFill>
              </a:defRPr>
            </a:lvl8pPr>
            <a:lvl9pPr marL="2662555" indent="0">
              <a:buNone/>
              <a:defRPr sz="11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</p:txBody>
      </p:sp>
      <p:sp>
        <p:nvSpPr>
          <p:cNvPr id="115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43D81186-F576-454B-90D6-9049449B703E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1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1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1754A0B0-F1E1-4C75-AD06-CFCEBFD55A6A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4082" y="1377950"/>
            <a:ext cx="12340167" cy="127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0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6851" y="78318"/>
            <a:ext cx="1511301" cy="132926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1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745" b="1"/>
            </a:lvl1pPr>
            <a:lvl2pPr marL="332740" indent="0">
              <a:buNone/>
              <a:defRPr sz="1455" b="1"/>
            </a:lvl2pPr>
            <a:lvl3pPr marL="665480" indent="0">
              <a:buNone/>
              <a:defRPr sz="1310" b="1"/>
            </a:lvl3pPr>
            <a:lvl4pPr marL="998220" indent="0">
              <a:buNone/>
              <a:defRPr sz="1165" b="1"/>
            </a:lvl4pPr>
            <a:lvl5pPr marL="1330960" indent="0">
              <a:buNone/>
              <a:defRPr sz="1165" b="1"/>
            </a:lvl5pPr>
            <a:lvl6pPr marL="1664335" indent="0">
              <a:buNone/>
              <a:defRPr sz="1165" b="1"/>
            </a:lvl6pPr>
            <a:lvl7pPr marL="1997075" indent="0">
              <a:buNone/>
              <a:defRPr sz="1165" b="1"/>
            </a:lvl7pPr>
            <a:lvl8pPr marL="2329815" indent="0">
              <a:buNone/>
              <a:defRPr sz="1165" b="1"/>
            </a:lvl8pPr>
            <a:lvl9pPr marL="2662555" indent="0">
              <a:buNone/>
              <a:defRPr sz="116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</p:txBody>
      </p:sp>
      <p:sp>
        <p:nvSpPr>
          <p:cNvPr id="122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  <a:p>
            <a:pPr lvl="1" fontAlgn="base"/>
            <a:r>
              <a:rPr lang="zh-CN" altLang="en-US" strike="noStrike" noProof="1"/>
              <a:t>第二级</a:t>
            </a:r>
            <a:endParaRPr/>
          </a:p>
          <a:p>
            <a:pPr lvl="2" fontAlgn="base"/>
            <a:r>
              <a:rPr lang="zh-CN" altLang="en-US" strike="noStrike" noProof="1"/>
              <a:t>第三级</a:t>
            </a:r>
            <a:endParaRPr/>
          </a:p>
          <a:p>
            <a:pPr lvl="3" fontAlgn="base"/>
            <a:r>
              <a:rPr lang="zh-CN" altLang="en-US" strike="noStrike" noProof="1"/>
              <a:t>第四级</a:t>
            </a:r>
            <a:endParaRPr/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12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745" b="1"/>
            </a:lvl1pPr>
            <a:lvl2pPr marL="332740" indent="0">
              <a:buNone/>
              <a:defRPr sz="1455" b="1"/>
            </a:lvl2pPr>
            <a:lvl3pPr marL="665480" indent="0">
              <a:buNone/>
              <a:defRPr sz="1310" b="1"/>
            </a:lvl3pPr>
            <a:lvl4pPr marL="998220" indent="0">
              <a:buNone/>
              <a:defRPr sz="1165" b="1"/>
            </a:lvl4pPr>
            <a:lvl5pPr marL="1330960" indent="0">
              <a:buNone/>
              <a:defRPr sz="1165" b="1"/>
            </a:lvl5pPr>
            <a:lvl6pPr marL="1664335" indent="0">
              <a:buNone/>
              <a:defRPr sz="1165" b="1"/>
            </a:lvl6pPr>
            <a:lvl7pPr marL="1997075" indent="0">
              <a:buNone/>
              <a:defRPr sz="1165" b="1"/>
            </a:lvl7pPr>
            <a:lvl8pPr marL="2329815" indent="0">
              <a:buNone/>
              <a:defRPr sz="1165" b="1"/>
            </a:lvl8pPr>
            <a:lvl9pPr marL="2662555" indent="0">
              <a:buNone/>
              <a:defRPr sz="116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</p:txBody>
      </p:sp>
      <p:sp>
        <p:nvSpPr>
          <p:cNvPr id="124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  <a:p>
            <a:pPr lvl="1" fontAlgn="base"/>
            <a:r>
              <a:rPr lang="zh-CN" altLang="en-US" strike="noStrike" noProof="1"/>
              <a:t>第二级</a:t>
            </a:r>
            <a:endParaRPr/>
          </a:p>
          <a:p>
            <a:pPr lvl="2" fontAlgn="base"/>
            <a:r>
              <a:rPr lang="zh-CN" altLang="en-US" strike="noStrike" noProof="1"/>
              <a:t>第三级</a:t>
            </a:r>
            <a:endParaRPr/>
          </a:p>
          <a:p>
            <a:pPr lvl="3" fontAlgn="base"/>
            <a:r>
              <a:rPr lang="zh-CN" altLang="en-US" strike="noStrike" noProof="1"/>
              <a:t>第四级</a:t>
            </a:r>
            <a:endParaRPr/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125" name="Title 1"/>
          <p:cNvSpPr>
            <a:spLocks noGrp="1"/>
          </p:cNvSpPr>
          <p:nvPr>
            <p:ph type="title"/>
          </p:nvPr>
        </p:nvSpPr>
        <p:spPr>
          <a:xfrm>
            <a:off x="2129536" y="228170"/>
            <a:ext cx="9224264" cy="1029762"/>
          </a:xfrm>
          <a:prstGeom prst="rect">
            <a:avLst/>
          </a:prstGeom>
        </p:spPr>
        <p:txBody>
          <a:bodyPr anchor="ctr"/>
          <a:lstStyle>
            <a:lvl1pPr algn="l"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126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2C6B4C4E-B5BF-4D88-832B-7823EBB56793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12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128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C3501FFB-2E93-4A6B-A79D-EC0FD954E631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0133" y="169333"/>
            <a:ext cx="1511301" cy="1329266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1" name="图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74082" y="1498600"/>
            <a:ext cx="12340167" cy="12911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2" name="Title 1"/>
          <p:cNvSpPr>
            <a:spLocks noGrp="1"/>
          </p:cNvSpPr>
          <p:nvPr>
            <p:ph type="title"/>
          </p:nvPr>
        </p:nvSpPr>
        <p:spPr>
          <a:xfrm>
            <a:off x="2129536" y="319954"/>
            <a:ext cx="9224264" cy="1029762"/>
          </a:xfrm>
          <a:prstGeom prst="rect">
            <a:avLst/>
          </a:prstGeom>
        </p:spPr>
        <p:txBody>
          <a:bodyPr anchor="ctr"/>
          <a:lstStyle>
            <a:lvl1pPr algn="l"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13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E0EC85AC-3DFC-4E8C-AB8E-DCBACAB943D8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13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13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63A559DF-C00E-4B7C-80FD-CC65FE27DCF0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4082" y="1365251"/>
            <a:ext cx="12340167" cy="129116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8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0133" y="35984"/>
            <a:ext cx="1511301" cy="132926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9" name="Title 1"/>
          <p:cNvSpPr>
            <a:spLocks noGrp="1"/>
          </p:cNvSpPr>
          <p:nvPr>
            <p:ph type="title"/>
          </p:nvPr>
        </p:nvSpPr>
        <p:spPr>
          <a:xfrm>
            <a:off x="2129536" y="186094"/>
            <a:ext cx="9224264" cy="1029762"/>
          </a:xfrm>
          <a:prstGeom prst="rect">
            <a:avLst/>
          </a:prstGeom>
        </p:spPr>
        <p:txBody>
          <a:bodyPr anchor="ctr"/>
          <a:lstStyle>
            <a:lvl1pPr algn="l"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140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C194E595-B90A-4DF9-9393-E8A7EA54759D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14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14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2FE5CAF5-A737-4280-B5C1-680B34F3ED86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0133" y="80434"/>
            <a:ext cx="1511301" cy="1329266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5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5616" y="1397000"/>
            <a:ext cx="12338050" cy="12911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6" name="Title 1"/>
          <p:cNvSpPr txBox="1"/>
          <p:nvPr userDrawn="1"/>
        </p:nvSpPr>
        <p:spPr>
          <a:xfrm>
            <a:off x="2129367" y="228600"/>
            <a:ext cx="9224434" cy="10287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1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>
              <a:spcAft>
                <a:spcPts val="0"/>
              </a:spcAft>
              <a:defRPr/>
            </a:pPr>
            <a:r>
              <a:rPr lang="zh-CN" altLang="en-US" sz="3205" strike="noStrike" noProof="1"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单击此处编辑母版标题样式</a:t>
            </a:r>
            <a:endParaRPr lang="en-US" sz="3205" strike="noStrike" noProof="1"/>
          </a:p>
        </p:txBody>
      </p:sp>
      <p:sp>
        <p:nvSpPr>
          <p:cNvPr id="147" name="Title 1"/>
          <p:cNvSpPr>
            <a:spLocks noGrp="1"/>
          </p:cNvSpPr>
          <p:nvPr>
            <p:ph type="title"/>
          </p:nvPr>
        </p:nvSpPr>
        <p:spPr>
          <a:xfrm>
            <a:off x="839788" y="1618488"/>
            <a:ext cx="3932238" cy="1600200"/>
          </a:xfrm>
          <a:prstGeom prst="rect">
            <a:avLst/>
          </a:prstGeom>
        </p:spPr>
        <p:txBody>
          <a:bodyPr anchor="b"/>
          <a:lstStyle>
            <a:lvl1pPr>
              <a:defRPr sz="233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148" name="Content Placeholder 2"/>
          <p:cNvSpPr>
            <a:spLocks noGrp="1"/>
          </p:cNvSpPr>
          <p:nvPr>
            <p:ph idx="1"/>
          </p:nvPr>
        </p:nvSpPr>
        <p:spPr>
          <a:xfrm>
            <a:off x="5183188" y="1618488"/>
            <a:ext cx="6172200" cy="4242563"/>
          </a:xfrm>
        </p:spPr>
        <p:txBody>
          <a:bodyPr/>
          <a:lstStyle>
            <a:lvl1pPr>
              <a:defRPr sz="2330"/>
            </a:lvl1pPr>
            <a:lvl2pPr>
              <a:defRPr sz="2040"/>
            </a:lvl2pPr>
            <a:lvl3pPr>
              <a:defRPr sz="1745"/>
            </a:lvl3pPr>
            <a:lvl4pPr>
              <a:defRPr sz="1455"/>
            </a:lvl4pPr>
            <a:lvl5pPr>
              <a:defRPr sz="1455"/>
            </a:lvl5pPr>
            <a:lvl6pPr>
              <a:defRPr sz="1455"/>
            </a:lvl6pPr>
            <a:lvl7pPr>
              <a:defRPr sz="1455"/>
            </a:lvl7pPr>
            <a:lvl8pPr>
              <a:defRPr sz="1455"/>
            </a:lvl8pPr>
            <a:lvl9pPr>
              <a:defRPr sz="145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  <a:p>
            <a:pPr lvl="1" fontAlgn="base"/>
            <a:r>
              <a:rPr lang="zh-CN" altLang="en-US" strike="noStrike" noProof="1"/>
              <a:t>第二级</a:t>
            </a:r>
            <a:endParaRPr/>
          </a:p>
          <a:p>
            <a:pPr lvl="2" fontAlgn="base"/>
            <a:r>
              <a:rPr lang="zh-CN" altLang="en-US" strike="noStrike" noProof="1"/>
              <a:t>第三级</a:t>
            </a:r>
            <a:endParaRPr/>
          </a:p>
          <a:p>
            <a:pPr lvl="3" fontAlgn="base"/>
            <a:r>
              <a:rPr lang="zh-CN" altLang="en-US" strike="noStrike" noProof="1"/>
              <a:t>第四级</a:t>
            </a:r>
            <a:endParaRPr/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149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218688"/>
            <a:ext cx="3932238" cy="2650300"/>
          </a:xfrm>
        </p:spPr>
        <p:txBody>
          <a:bodyPr/>
          <a:lstStyle>
            <a:lvl1pPr marL="0" indent="0">
              <a:buNone/>
              <a:defRPr sz="1165"/>
            </a:lvl1pPr>
            <a:lvl2pPr marL="332740" indent="0">
              <a:buNone/>
              <a:defRPr sz="1020"/>
            </a:lvl2pPr>
            <a:lvl3pPr marL="665480" indent="0">
              <a:buNone/>
              <a:defRPr sz="875"/>
            </a:lvl3pPr>
            <a:lvl4pPr marL="998220" indent="0">
              <a:buNone/>
              <a:defRPr sz="730"/>
            </a:lvl4pPr>
            <a:lvl5pPr marL="1330960" indent="0">
              <a:buNone/>
              <a:defRPr sz="730"/>
            </a:lvl5pPr>
            <a:lvl6pPr marL="1664335" indent="0">
              <a:buNone/>
              <a:defRPr sz="730"/>
            </a:lvl6pPr>
            <a:lvl7pPr marL="1997075" indent="0">
              <a:buNone/>
              <a:defRPr sz="730"/>
            </a:lvl7pPr>
            <a:lvl8pPr marL="2329815" indent="0">
              <a:buNone/>
              <a:defRPr sz="730"/>
            </a:lvl8pPr>
            <a:lvl9pPr marL="2662555" indent="0">
              <a:buNone/>
              <a:defRPr sz="73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</p:txBody>
      </p:sp>
      <p:sp>
        <p:nvSpPr>
          <p:cNvPr id="150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C37D0E34-0D74-4730-8030-847ED8B2EC78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15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15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A46099A2-6E73-4092-AC62-835122D447BC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"/>
          <p:cNvSpPr txBox="1"/>
          <p:nvPr userDrawn="1"/>
        </p:nvSpPr>
        <p:spPr>
          <a:xfrm>
            <a:off x="-500151" y="6413236"/>
            <a:ext cx="3909754" cy="251351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ctr" defTabSz="0">
              <a:lnSpc>
                <a:spcPts val="1600"/>
              </a:lnSpc>
              <a:tabLst>
                <a:tab pos="1549400" algn="l"/>
              </a:tabLst>
            </a:pP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经济与管理学院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" name="矩形 9"/>
          <p:cNvSpPr/>
          <p:nvPr userDrawn="1"/>
        </p:nvSpPr>
        <p:spPr>
          <a:xfrm flipV="1">
            <a:off x="0" y="994805"/>
            <a:ext cx="7232400" cy="709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cap="none" spc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0" name="矩形 13"/>
          <p:cNvSpPr/>
          <p:nvPr userDrawn="1"/>
        </p:nvSpPr>
        <p:spPr>
          <a:xfrm flipV="1">
            <a:off x="0" y="6285406"/>
            <a:ext cx="12186000" cy="1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cap="none" spc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1" name="TextBox 1"/>
          <p:cNvSpPr txBox="1"/>
          <p:nvPr userDrawn="1"/>
        </p:nvSpPr>
        <p:spPr>
          <a:xfrm>
            <a:off x="8628609" y="6413236"/>
            <a:ext cx="3909754" cy="256480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ctr" defTabSz="0">
              <a:lnSpc>
                <a:spcPts val="1600"/>
              </a:lnSpc>
              <a:tabLst>
                <a:tab pos="1549400" algn="l"/>
              </a:tabLst>
            </a:pPr>
            <a:fld id="{1D8BD707-D9CF-40AE-B4C6-C98DA3205C09}" type="datetimeFigureOut">
              <a:rPr lang="en-US" altLang="zh-CN" sz="1400" smtClean="0">
                <a:solidFill>
                  <a:schemeClr val="bg1">
                    <a:lumMod val="50000"/>
                  </a:schemeClr>
                </a:solidFill>
              </a:rPr>
              <a:t>1/3/2026</a:t>
            </a:fld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4082" y="1452034"/>
            <a:ext cx="12340167" cy="12911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5" name="图片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3200" y="124884"/>
            <a:ext cx="1511301" cy="13271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6" name="Title 1"/>
          <p:cNvSpPr txBox="1"/>
          <p:nvPr userDrawn="1"/>
        </p:nvSpPr>
        <p:spPr>
          <a:xfrm>
            <a:off x="2129367" y="228600"/>
            <a:ext cx="9224434" cy="10287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1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>
              <a:spcAft>
                <a:spcPts val="0"/>
              </a:spcAft>
              <a:defRPr/>
            </a:pPr>
            <a:r>
              <a:rPr lang="zh-CN" altLang="en-US" sz="3205" strike="noStrike" noProof="1"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单击此处编辑母版标题样式</a:t>
            </a:r>
            <a:endParaRPr lang="en-US" sz="3205" strike="noStrike" noProof="1"/>
          </a:p>
        </p:txBody>
      </p:sp>
      <p:sp>
        <p:nvSpPr>
          <p:cNvPr id="157" name="Title 1"/>
          <p:cNvSpPr>
            <a:spLocks noGrp="1"/>
          </p:cNvSpPr>
          <p:nvPr>
            <p:ph type="title"/>
          </p:nvPr>
        </p:nvSpPr>
        <p:spPr>
          <a:xfrm>
            <a:off x="839788" y="1615440"/>
            <a:ext cx="3932238" cy="1600200"/>
          </a:xfrm>
          <a:prstGeom prst="rect">
            <a:avLst/>
          </a:prstGeom>
        </p:spPr>
        <p:txBody>
          <a:bodyPr anchor="b"/>
          <a:lstStyle>
            <a:lvl1pPr>
              <a:defRPr sz="233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158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615440"/>
            <a:ext cx="6172200" cy="4245611"/>
          </a:xfrm>
        </p:spPr>
        <p:txBody>
          <a:bodyPr rtlCol="0">
            <a:normAutofit/>
          </a:bodyPr>
          <a:lstStyle>
            <a:lvl1pPr marL="0" indent="0">
              <a:buNone/>
              <a:defRPr sz="2330"/>
            </a:lvl1pPr>
            <a:lvl2pPr marL="332740" indent="0">
              <a:buNone/>
              <a:defRPr sz="2040"/>
            </a:lvl2pPr>
            <a:lvl3pPr marL="665480" indent="0">
              <a:buNone/>
              <a:defRPr sz="1745"/>
            </a:lvl3pPr>
            <a:lvl4pPr marL="998220" indent="0">
              <a:buNone/>
              <a:defRPr sz="1455"/>
            </a:lvl4pPr>
            <a:lvl5pPr marL="1330960" indent="0">
              <a:buNone/>
              <a:defRPr sz="1455"/>
            </a:lvl5pPr>
            <a:lvl6pPr marL="1664335" indent="0">
              <a:buNone/>
              <a:defRPr sz="1455"/>
            </a:lvl6pPr>
            <a:lvl7pPr marL="1997075" indent="0">
              <a:buNone/>
              <a:defRPr sz="1455"/>
            </a:lvl7pPr>
            <a:lvl8pPr marL="2329815" indent="0">
              <a:buNone/>
              <a:defRPr sz="1455"/>
            </a:lvl8pPr>
            <a:lvl9pPr marL="2662555" indent="0">
              <a:buNone/>
              <a:defRPr sz="1455"/>
            </a:lvl9pPr>
          </a:lstStyle>
          <a:p>
            <a:pPr lvl="0" fontAlgn="base"/>
            <a:r>
              <a:rPr lang="zh-CN" altLang="en-US" strike="noStrike" noProof="0"/>
              <a:t>单击图标添加图片</a:t>
            </a:r>
            <a:endParaRPr lang="en-US" strike="noStrike" noProof="0" dirty="0"/>
          </a:p>
        </p:txBody>
      </p:sp>
      <p:sp>
        <p:nvSpPr>
          <p:cNvPr id="159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215640"/>
            <a:ext cx="3932238" cy="2653348"/>
          </a:xfrm>
        </p:spPr>
        <p:txBody>
          <a:bodyPr/>
          <a:lstStyle>
            <a:lvl1pPr marL="0" indent="0">
              <a:buNone/>
              <a:defRPr sz="1165"/>
            </a:lvl1pPr>
            <a:lvl2pPr marL="332740" indent="0">
              <a:buNone/>
              <a:defRPr sz="1020"/>
            </a:lvl2pPr>
            <a:lvl3pPr marL="665480" indent="0">
              <a:buNone/>
              <a:defRPr sz="875"/>
            </a:lvl3pPr>
            <a:lvl4pPr marL="998220" indent="0">
              <a:buNone/>
              <a:defRPr sz="730"/>
            </a:lvl4pPr>
            <a:lvl5pPr marL="1330960" indent="0">
              <a:buNone/>
              <a:defRPr sz="730"/>
            </a:lvl5pPr>
            <a:lvl6pPr marL="1664335" indent="0">
              <a:buNone/>
              <a:defRPr sz="730"/>
            </a:lvl6pPr>
            <a:lvl7pPr marL="1997075" indent="0">
              <a:buNone/>
              <a:defRPr sz="730"/>
            </a:lvl7pPr>
            <a:lvl8pPr marL="2329815" indent="0">
              <a:buNone/>
              <a:defRPr sz="730"/>
            </a:lvl8pPr>
            <a:lvl9pPr marL="2662555" indent="0">
              <a:buNone/>
              <a:defRPr sz="73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</p:txBody>
      </p:sp>
      <p:sp>
        <p:nvSpPr>
          <p:cNvPr id="160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1CDAD6A8-F4FD-4D5B-990E-A37C39E1FFB6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16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16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96EC8CD8-8488-4A18-B2E7-0541019B05E8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0133" y="169333"/>
            <a:ext cx="1511301" cy="1329266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5" name="图片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74082" y="1483784"/>
            <a:ext cx="12340167" cy="127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  <a:p>
            <a:pPr lvl="1" fontAlgn="base"/>
            <a:r>
              <a:rPr lang="zh-CN" altLang="en-US" strike="noStrike" noProof="1"/>
              <a:t>第二级</a:t>
            </a:r>
            <a:endParaRPr/>
          </a:p>
          <a:p>
            <a:pPr lvl="2" fontAlgn="base"/>
            <a:r>
              <a:rPr lang="zh-CN" altLang="en-US" strike="noStrike" noProof="1"/>
              <a:t>第三级</a:t>
            </a:r>
            <a:endParaRPr/>
          </a:p>
          <a:p>
            <a:pPr lvl="3" fontAlgn="base"/>
            <a:r>
              <a:rPr lang="zh-CN" altLang="en-US" strike="noStrike" noProof="1"/>
              <a:t>第四级</a:t>
            </a:r>
            <a:endParaRPr/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167" name="Title 1"/>
          <p:cNvSpPr>
            <a:spLocks noGrp="1"/>
          </p:cNvSpPr>
          <p:nvPr>
            <p:ph type="title"/>
          </p:nvPr>
        </p:nvSpPr>
        <p:spPr>
          <a:xfrm>
            <a:off x="2129536" y="319954"/>
            <a:ext cx="9224264" cy="1029762"/>
          </a:xfrm>
          <a:prstGeom prst="rect">
            <a:avLst/>
          </a:prstGeom>
        </p:spPr>
        <p:txBody>
          <a:bodyPr anchor="ctr"/>
          <a:lstStyle>
            <a:lvl1pPr algn="l"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16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16C7459A-6A09-49B3-B29C-97D48A977B28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16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17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CFB85E63-CC36-4DD1-8EC8-7FB3B8FDD24D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垂直排列标题与 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4082" y="1390651"/>
            <a:ext cx="12340167" cy="127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8" name="图片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4950" y="76200"/>
            <a:ext cx="1513416" cy="1329266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9" name="Title 1"/>
          <p:cNvSpPr txBox="1"/>
          <p:nvPr userDrawn="1"/>
        </p:nvSpPr>
        <p:spPr>
          <a:xfrm>
            <a:off x="2129367" y="228600"/>
            <a:ext cx="9224434" cy="10287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1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defRPr>
            </a:lvl1pPr>
          </a:lstStyle>
          <a:p>
            <a:pPr fontAlgn="base">
              <a:spcAft>
                <a:spcPts val="0"/>
              </a:spcAft>
              <a:defRPr/>
            </a:pPr>
            <a:r>
              <a:rPr lang="zh-CN" altLang="en-US" sz="3205" strike="noStrike" noProof="1">
                <a:latin typeface="Times New Roman" panose="02020503050405090304" pitchFamily="18" charset="0"/>
                <a:ea typeface="黑体" panose="02010609060101010101" pitchFamily="49" charset="-122"/>
                <a:cs typeface="Times New Roman" panose="02020503050405090304" pitchFamily="18" charset="0"/>
              </a:rPr>
              <a:t>单击此处编辑母版标题样式</a:t>
            </a:r>
            <a:endParaRPr lang="en-US" sz="3205" strike="noStrike" noProof="1"/>
          </a:p>
        </p:txBody>
      </p:sp>
      <p:sp>
        <p:nvSpPr>
          <p:cNvPr id="90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1658111"/>
            <a:ext cx="2628901" cy="4518852"/>
          </a:xfrm>
          <a:prstGeom prst="rect">
            <a:avLst/>
          </a:prstGeo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  <a:endParaRPr lang="en-US" strike="noStrike" noProof="1"/>
          </a:p>
        </p:txBody>
      </p:sp>
      <p:sp>
        <p:nvSpPr>
          <p:cNvPr id="91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58111"/>
            <a:ext cx="7734301" cy="4518851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  <a:endParaRPr/>
          </a:p>
          <a:p>
            <a:pPr lvl="1" fontAlgn="base"/>
            <a:r>
              <a:rPr lang="zh-CN" altLang="en-US" strike="noStrike" noProof="1"/>
              <a:t>第二级</a:t>
            </a:r>
            <a:endParaRPr/>
          </a:p>
          <a:p>
            <a:pPr lvl="2" fontAlgn="base"/>
            <a:r>
              <a:rPr lang="zh-CN" altLang="en-US" strike="noStrike" noProof="1"/>
              <a:t>第三级</a:t>
            </a:r>
            <a:endParaRPr/>
          </a:p>
          <a:p>
            <a:pPr lvl="3" fontAlgn="base"/>
            <a:r>
              <a:rPr lang="zh-CN" altLang="en-US" strike="noStrike" noProof="1"/>
              <a:t>第四级</a:t>
            </a:r>
            <a:endParaRPr/>
          </a:p>
          <a:p>
            <a:pPr lvl="4" fontAlgn="base"/>
            <a:r>
              <a:rPr lang="zh-CN" altLang="en-US" strike="noStrike" noProof="1"/>
              <a:t>第五级</a:t>
            </a:r>
            <a:endParaRPr lang="en-US" strike="noStrike" noProof="1"/>
          </a:p>
        </p:txBody>
      </p:sp>
      <p:sp>
        <p:nvSpPr>
          <p:cNvPr id="92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B57D293A-7940-437B-AB43-A39AD7A88B38}" type="datetime1">
              <a:rPr lang="zh-CN" altLang="en-US" noProof="1">
                <a:latin typeface="+mn-lt"/>
                <a:ea typeface="+mn-ea"/>
                <a:cs typeface="+mn-cs"/>
              </a:rPr>
              <a:t>2026/1/3</a:t>
            </a:fld>
            <a:endParaRPr lang="zh-CN" altLang="en-US" noProof="1"/>
          </a:p>
        </p:txBody>
      </p:sp>
      <p:sp>
        <p:nvSpPr>
          <p:cNvPr id="9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r>
              <a:rPr lang="zh-CN" altLang="en-US" noProof="1">
                <a:latin typeface="+mn-lt"/>
                <a:ea typeface="+mn-ea"/>
                <a:cs typeface="+mn-cs"/>
              </a:rPr>
              <a:t>1</a:t>
            </a:r>
            <a:endParaRPr lang="zh-CN" altLang="en-US" noProof="1"/>
          </a:p>
        </p:txBody>
      </p:sp>
      <p:sp>
        <p:nvSpPr>
          <p:cNvPr id="9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fontAlgn="base">
              <a:defRPr/>
            </a:pPr>
            <a:fld id="{13978EB8-D335-4E89-B15D-D471F3571B4E}" type="slidenum">
              <a:rPr lang="zh-CN" altLang="en-US" noProof="1">
                <a:latin typeface="+mn-lt"/>
                <a:ea typeface="+mn-ea"/>
                <a:cs typeface="+mn-cs"/>
              </a:rPr>
              <a:t>‹#›</a:t>
            </a:fld>
            <a:endParaRPr lang="zh-CN" altLang="en-US" noProof="1"/>
          </a:p>
        </p:txBody>
      </p:sp>
    </p:spTree>
  </p:cSld>
  <p:clrMapOvr>
    <a:masterClrMapping/>
  </p:clrMapOvr>
  <p:hf sldNum="0"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Box 1"/>
          <p:cNvSpPr txBox="1"/>
          <p:nvPr userDrawn="1"/>
        </p:nvSpPr>
        <p:spPr>
          <a:xfrm>
            <a:off x="-500151" y="6413236"/>
            <a:ext cx="3909754" cy="251351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ctr" defTabSz="0">
              <a:lnSpc>
                <a:spcPts val="1600"/>
              </a:lnSpc>
              <a:tabLst>
                <a:tab pos="1549400" algn="l"/>
              </a:tabLst>
            </a:pP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经济与管理学院</a:t>
            </a:r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7" name="矩形 9"/>
          <p:cNvSpPr/>
          <p:nvPr userDrawn="1"/>
        </p:nvSpPr>
        <p:spPr>
          <a:xfrm flipV="1">
            <a:off x="0" y="994805"/>
            <a:ext cx="7232400" cy="709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cap="none" spc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8" name="矩形 13"/>
          <p:cNvSpPr/>
          <p:nvPr userDrawn="1"/>
        </p:nvSpPr>
        <p:spPr>
          <a:xfrm flipV="1">
            <a:off x="0" y="6285406"/>
            <a:ext cx="12186000" cy="1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cap="none" spc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9" name="TextBox 1"/>
          <p:cNvSpPr txBox="1"/>
          <p:nvPr userDrawn="1"/>
        </p:nvSpPr>
        <p:spPr>
          <a:xfrm>
            <a:off x="8628609" y="6413236"/>
            <a:ext cx="3909754" cy="256480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ctr" defTabSz="0">
              <a:lnSpc>
                <a:spcPts val="1600"/>
              </a:lnSpc>
              <a:tabLst>
                <a:tab pos="1549400" algn="l"/>
              </a:tabLst>
            </a:pPr>
            <a:fld id="{1D8BD707-D9CF-40AE-B4C6-C98DA3205C09}" type="datetimeFigureOut">
              <a:rPr lang="en-US" altLang="zh-CN" sz="1400" smtClean="0">
                <a:solidFill>
                  <a:schemeClr val="bg1">
                    <a:lumMod val="50000"/>
                  </a:schemeClr>
                </a:solidFill>
              </a:rPr>
              <a:t>1/3/2026</a:t>
            </a:fld>
            <a:endParaRPr lang="en-US" altLang="zh-CN" sz="1400" b="1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2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  <a:p>
            <a:pPr lvl="1"/>
            <a:r>
              <a:rPr lang="en-US"/>
              <a:t>Second level</a:t>
            </a:r>
            <a:endParaRPr/>
          </a:p>
          <a:p>
            <a:pPr lvl="2"/>
            <a:r>
              <a:rPr lang="en-US"/>
              <a:t>Third level</a:t>
            </a:r>
            <a:endParaRPr/>
          </a:p>
          <a:p>
            <a:pPr lvl="3"/>
            <a:r>
              <a:rPr lang="en-US"/>
              <a:t>Fourth level</a:t>
            </a:r>
            <a:endParaRPr/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7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  <a:p>
            <a:pPr lvl="1"/>
            <a:r>
              <a:rPr lang="en-US"/>
              <a:t>Second level</a:t>
            </a:r>
            <a:endParaRPr/>
          </a:p>
          <a:p>
            <a:pPr lvl="2"/>
            <a:r>
              <a:rPr lang="en-US"/>
              <a:t>Third level</a:t>
            </a:r>
            <a:endParaRPr/>
          </a:p>
          <a:p>
            <a:pPr lvl="3"/>
            <a:r>
              <a:rPr lang="en-US"/>
              <a:t>Fourth level</a:t>
            </a:r>
            <a:endParaRPr/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2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</p:txBody>
      </p:sp>
      <p:sp>
        <p:nvSpPr>
          <p:cNvPr id="3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  <a:p>
            <a:pPr lvl="1"/>
            <a:r>
              <a:rPr lang="en-US"/>
              <a:t>Second level</a:t>
            </a:r>
            <a:endParaRPr/>
          </a:p>
          <a:p>
            <a:pPr lvl="2"/>
            <a:r>
              <a:rPr lang="en-US"/>
              <a:t>Third level</a:t>
            </a:r>
            <a:endParaRPr/>
          </a:p>
          <a:p>
            <a:pPr lvl="3"/>
            <a:r>
              <a:rPr lang="en-US"/>
              <a:t>Fourth level</a:t>
            </a:r>
            <a:endParaRPr/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</p:txBody>
      </p:sp>
      <p:sp>
        <p:nvSpPr>
          <p:cNvPr id="36" name="Content Placeholder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  <a:p>
            <a:pPr lvl="1"/>
            <a:r>
              <a:rPr lang="en-US"/>
              <a:t>Second level</a:t>
            </a:r>
            <a:endParaRPr/>
          </a:p>
          <a:p>
            <a:pPr lvl="2"/>
            <a:r>
              <a:rPr lang="en-US"/>
              <a:t>Third level</a:t>
            </a:r>
            <a:endParaRPr/>
          </a:p>
          <a:p>
            <a:pPr lvl="3"/>
            <a:r>
              <a:rPr lang="en-US"/>
              <a:t>Fourth level</a:t>
            </a:r>
            <a:endParaRPr/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3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4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矩形 4"/>
          <p:cNvSpPr/>
          <p:nvPr userDrawn="1"/>
        </p:nvSpPr>
        <p:spPr>
          <a:xfrm flipV="1">
            <a:off x="0" y="994805"/>
            <a:ext cx="9031975" cy="7094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cap="none" spc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2" name="Content Placeholder 2"/>
          <p:cNvSpPr>
            <a:spLocks noGrp="1"/>
          </p:cNvSpPr>
          <p:nvPr>
            <p:ph idx="1"/>
          </p:nvPr>
        </p:nvSpPr>
        <p:spPr>
          <a:xfrm>
            <a:off x="4766734" y="273050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  <a:p>
            <a:pPr lvl="1"/>
            <a:r>
              <a:rPr lang="en-US"/>
              <a:t>Second level</a:t>
            </a:r>
            <a:endParaRPr/>
          </a:p>
          <a:p>
            <a:pPr lvl="2"/>
            <a:r>
              <a:rPr lang="en-US"/>
              <a:t>Third level</a:t>
            </a:r>
            <a:endParaRPr/>
          </a:p>
          <a:p>
            <a:pPr lvl="3"/>
            <a:r>
              <a:rPr lang="en-US"/>
              <a:t>Fourth level</a:t>
            </a:r>
            <a:endParaRPr/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3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</p:txBody>
      </p:sp>
      <p:sp>
        <p:nvSpPr>
          <p:cNvPr id="5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60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/>
          </a:p>
        </p:txBody>
      </p:sp>
      <p:sp>
        <p:nvSpPr>
          <p:cNvPr id="6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6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/>
          </a:p>
          <a:p>
            <a:pPr lvl="1"/>
            <a:r>
              <a:rPr lang="en-US"/>
              <a:t>Second level</a:t>
            </a:r>
            <a:endParaRPr/>
          </a:p>
          <a:p>
            <a:pPr lvl="2"/>
            <a:r>
              <a:rPr lang="en-US"/>
              <a:t>Third level</a:t>
            </a:r>
            <a:endParaRPr/>
          </a:p>
          <a:p>
            <a:pPr lvl="3"/>
            <a:r>
              <a:rPr lang="en-US"/>
              <a:t>Fourth level</a:t>
            </a:r>
            <a:endParaRPr/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1/3/2026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1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1630" algn="l" defTabSz="914400" rtl="0" eaLnBrk="1" latinLnBrk="0" hangingPunct="1">
        <a:spcBef>
          <a:spcPts val="95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4480" algn="l" defTabSz="914400" rtl="0" eaLnBrk="1" latinLnBrk="0" hangingPunct="1">
        <a:spcBef>
          <a:spcPts val="95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7330" algn="l" defTabSz="914400" rtl="0" eaLnBrk="1" latinLnBrk="0" hangingPunct="1">
        <a:spcBef>
          <a:spcPts val="95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7330" algn="l" defTabSz="914400" rtl="0" eaLnBrk="1" latinLnBrk="0" hangingPunct="1">
        <a:spcBef>
          <a:spcPts val="95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7330" algn="l" defTabSz="914400" rtl="0" eaLnBrk="1" latinLnBrk="0" hangingPunct="1">
        <a:spcBef>
          <a:spcPts val="95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7330" algn="l" defTabSz="914400" rtl="0" eaLnBrk="1" latinLnBrk="0" hangingPunct="1">
        <a:spcBef>
          <a:spcPts val="95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7330" algn="l" defTabSz="914400" rtl="0" eaLnBrk="1" latinLnBrk="0" hangingPunct="1">
        <a:spcBef>
          <a:spcPts val="95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7330" algn="l" defTabSz="914400" rtl="0" eaLnBrk="1" latinLnBrk="0" hangingPunct="1">
        <a:spcBef>
          <a:spcPts val="95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7330" algn="l" defTabSz="914400" rtl="0" eaLnBrk="1" latinLnBrk="0" hangingPunct="1">
        <a:spcBef>
          <a:spcPts val="95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/>
          </p:nvPr>
        </p:nvSpPr>
        <p:spPr>
          <a:xfrm>
            <a:off x="838200" y="1826684"/>
            <a:ext cx="10515600" cy="4349749"/>
          </a:xfrm>
          <a:prstGeom prst="rect">
            <a:avLst/>
          </a:prstGeom>
          <a:noFill/>
          <a:ln w="9525">
            <a:noFill/>
          </a:ln>
        </p:spPr>
        <p:txBody>
          <a:bodyPr wrap="square" lIns="91440" tIns="45720" rIns="91440" bIns="45720" anchor="t"/>
          <a:lstStyle/>
          <a:p>
            <a:pPr lvl="0" indent="-171450"/>
            <a:r>
              <a:rPr lang="zh-CN" altLang="en-US"/>
              <a:t>单击此处编辑母版文本样式</a:t>
            </a:r>
            <a:endParaRPr/>
          </a:p>
          <a:p>
            <a:pPr lvl="1" indent="-171450"/>
            <a:r>
              <a:rPr lang="zh-CN" altLang="en-US"/>
              <a:t>第二级</a:t>
            </a:r>
            <a:endParaRPr/>
          </a:p>
          <a:p>
            <a:pPr lvl="2" indent="-171450"/>
            <a:r>
              <a:rPr lang="zh-CN" altLang="en-US"/>
              <a:t>第三级</a:t>
            </a:r>
            <a:endParaRPr/>
          </a:p>
          <a:p>
            <a:pPr lvl="3" indent="-171450"/>
            <a:r>
              <a:rPr lang="zh-CN" altLang="en-US"/>
              <a:t>第四级</a:t>
            </a:r>
            <a:endParaRPr/>
          </a:p>
          <a:p>
            <a:pPr lvl="4" indent="-171450"/>
            <a:r>
              <a:rPr lang="zh-CN" altLang="en-US"/>
              <a:t>第五级</a:t>
            </a:r>
            <a:endParaRPr lang="en-US" altLang="en-US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spcBef>
                <a:spcPts val="0"/>
              </a:spcBef>
              <a:spcAft>
                <a:spcPts val="0"/>
              </a:spcAft>
              <a:defRPr sz="875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fontAlgn="base">
              <a:defRPr/>
            </a:pPr>
            <a:fld id="{4495405E-2761-4DA1-97DB-0E23CB194FDF}" type="datetime1">
              <a:rPr lang="zh-CN" altLang="en-US" strike="noStrike" noProof="1">
                <a:latin typeface="+mn-lt"/>
                <a:ea typeface="+mn-ea"/>
                <a:cs typeface="+mn-cs"/>
              </a:rPr>
              <a:t>2026/1/3</a:t>
            </a:fld>
            <a:endParaRPr lang="zh-CN" altLang="en-US" strike="noStrike" noProof="1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spcBef>
                <a:spcPts val="0"/>
              </a:spcBef>
              <a:spcAft>
                <a:spcPts val="0"/>
              </a:spcAft>
              <a:defRPr sz="875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fontAlgn="base">
              <a:defRPr/>
            </a:pPr>
            <a:r>
              <a:rPr lang="zh-CN" altLang="en-US" strike="noStrike" noProof="1">
                <a:latin typeface="+mn-lt"/>
                <a:ea typeface="+mn-ea"/>
                <a:cs typeface="+mn-cs"/>
              </a:rPr>
              <a:t>1</a:t>
            </a:r>
            <a:endParaRPr lang="zh-CN" altLang="en-US" strike="noStrike" noProof="1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6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spcBef>
                <a:spcPts val="0"/>
              </a:spcBef>
              <a:spcAft>
                <a:spcPts val="0"/>
              </a:spcAft>
              <a:defRPr sz="875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fontAlgn="base">
              <a:defRPr/>
            </a:pPr>
            <a:fld id="{4FC76A73-6861-44DE-9CDD-EE5710919322}" type="slidenum">
              <a:rPr lang="zh-CN" altLang="en-US" strike="noStrike" noProof="1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1"/>
        </a:spcBef>
        <a:spcAft>
          <a:spcPct val="1"/>
        </a:spcAft>
        <a:defRPr sz="3205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1"/>
        </a:spcBef>
        <a:spcAft>
          <a:spcPct val="1"/>
        </a:spcAft>
        <a:defRPr sz="4400">
          <a:solidFill>
            <a:schemeClr val="tx1"/>
          </a:solidFill>
          <a:latin typeface="Calibri Light" panose="020F030202020403020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1"/>
        </a:spcBef>
        <a:spcAft>
          <a:spcPct val="1"/>
        </a:spcAft>
        <a:defRPr sz="4400">
          <a:solidFill>
            <a:schemeClr val="tx1"/>
          </a:solidFill>
          <a:latin typeface="Calibri Light" panose="020F030202020403020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1"/>
        </a:spcBef>
        <a:spcAft>
          <a:spcPct val="1"/>
        </a:spcAft>
        <a:defRPr sz="4400">
          <a:solidFill>
            <a:schemeClr val="tx1"/>
          </a:solidFill>
          <a:latin typeface="Calibri Light" panose="020F030202020403020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1"/>
        </a:spcBef>
        <a:spcAft>
          <a:spcPct val="1"/>
        </a:spcAft>
        <a:defRPr sz="4400">
          <a:solidFill>
            <a:schemeClr val="tx1"/>
          </a:solidFill>
          <a:latin typeface="Calibri Light" panose="020F0302020204030204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1"/>
        </a:spcBef>
        <a:spcAft>
          <a:spcPct val="1"/>
        </a:spcAft>
        <a:defRPr sz="4400">
          <a:solidFill>
            <a:schemeClr val="tx1"/>
          </a:solidFill>
          <a:latin typeface="Calibri Light" panose="020F0302020204030204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1"/>
        </a:spcBef>
        <a:spcAft>
          <a:spcPct val="1"/>
        </a:spcAft>
        <a:defRPr sz="4400">
          <a:solidFill>
            <a:schemeClr val="tx1"/>
          </a:solidFill>
          <a:latin typeface="Calibri Light" panose="020F0302020204030204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1"/>
        </a:spcBef>
        <a:spcAft>
          <a:spcPct val="1"/>
        </a:spcAft>
        <a:defRPr sz="4400">
          <a:solidFill>
            <a:schemeClr val="tx1"/>
          </a:solidFill>
          <a:latin typeface="Calibri Light" panose="020F0302020204030204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1"/>
        </a:spcBef>
        <a:spcAft>
          <a:spcPct val="1"/>
        </a:spcAft>
        <a:defRPr sz="4400">
          <a:solidFill>
            <a:schemeClr val="tx1"/>
          </a:solidFill>
          <a:latin typeface="Calibri Light" panose="020F0302020204030204" charset="0"/>
          <a:ea typeface="宋体" pitchFamily="2" charset="-122"/>
        </a:defRPr>
      </a:lvl9pPr>
    </p:titleStyle>
    <p:bodyStyle>
      <a:lvl1pPr marL="166370" indent="-164465" algn="l" rtl="0" eaLnBrk="0" fontAlgn="base" hangingPunct="0">
        <a:lnSpc>
          <a:spcPct val="90000"/>
        </a:lnSpc>
        <a:spcBef>
          <a:spcPct val="146000"/>
        </a:spcBef>
        <a:spcAft>
          <a:spcPct val="1"/>
        </a:spcAft>
        <a:buFont typeface="Wingdings" panose="05000000000000000000" pitchFamily="2" charset="2"/>
        <a:buChar char="Ø"/>
        <a:defRPr sz="2040" kern="1200">
          <a:solidFill>
            <a:schemeClr val="tx1"/>
          </a:solidFill>
          <a:latin typeface="Times New Roman" panose="02020503050405090304" pitchFamily="18" charset="0"/>
          <a:ea typeface="华文楷体" panose="02010600040101010101" pitchFamily="2" charset="-122"/>
          <a:cs typeface="Times New Roman" panose="02020503050405090304" pitchFamily="18" charset="0"/>
        </a:defRPr>
      </a:lvl1pPr>
      <a:lvl2pPr marL="499110" indent="-164465" algn="l" rtl="0" eaLnBrk="0" fontAlgn="base" hangingPunct="0">
        <a:lnSpc>
          <a:spcPct val="90000"/>
        </a:lnSpc>
        <a:spcBef>
          <a:spcPct val="73000"/>
        </a:spcBef>
        <a:spcAft>
          <a:spcPct val="1"/>
        </a:spcAft>
        <a:buFont typeface="Wingdings" panose="05000000000000000000" pitchFamily="2" charset="2"/>
        <a:buChar char="Ø"/>
        <a:defRPr sz="1745" kern="1200">
          <a:solidFill>
            <a:schemeClr val="tx1"/>
          </a:solidFill>
          <a:latin typeface="Times New Roman" panose="02020503050405090304" pitchFamily="18" charset="0"/>
          <a:ea typeface="华文楷体" panose="02010600040101010101" pitchFamily="2" charset="-122"/>
          <a:cs typeface="Times New Roman" panose="02020503050405090304" pitchFamily="18" charset="0"/>
        </a:defRPr>
      </a:lvl2pPr>
      <a:lvl3pPr marL="831850" indent="-164465" algn="l" rtl="0" eaLnBrk="0" fontAlgn="base" hangingPunct="0">
        <a:lnSpc>
          <a:spcPct val="90000"/>
        </a:lnSpc>
        <a:spcBef>
          <a:spcPct val="73000"/>
        </a:spcBef>
        <a:spcAft>
          <a:spcPct val="1"/>
        </a:spcAft>
        <a:buFont typeface="Wingdings" panose="05000000000000000000" pitchFamily="2" charset="2"/>
        <a:buChar char="Ø"/>
        <a:defRPr sz="1455" kern="1200">
          <a:solidFill>
            <a:schemeClr val="tx1"/>
          </a:solidFill>
          <a:latin typeface="Times New Roman" panose="02020503050405090304" pitchFamily="18" charset="0"/>
          <a:ea typeface="华文楷体" panose="02010600040101010101" pitchFamily="2" charset="-122"/>
          <a:cs typeface="Times New Roman" panose="02020503050405090304" pitchFamily="18" charset="0"/>
        </a:defRPr>
      </a:lvl3pPr>
      <a:lvl4pPr marL="1164590" indent="-164465" algn="l" rtl="0" eaLnBrk="0" fontAlgn="base" hangingPunct="0">
        <a:lnSpc>
          <a:spcPct val="90000"/>
        </a:lnSpc>
        <a:spcBef>
          <a:spcPct val="73000"/>
        </a:spcBef>
        <a:spcAft>
          <a:spcPct val="1"/>
        </a:spcAft>
        <a:buFont typeface="Wingdings" panose="05000000000000000000" pitchFamily="2" charset="2"/>
        <a:buChar char="Ø"/>
        <a:defRPr kern="1200">
          <a:solidFill>
            <a:schemeClr val="tx1"/>
          </a:solidFill>
          <a:latin typeface="Times New Roman" panose="02020503050405090304" pitchFamily="18" charset="0"/>
          <a:ea typeface="华文楷体" panose="02010600040101010101" pitchFamily="2" charset="-122"/>
          <a:cs typeface="Times New Roman" panose="02020503050405090304" pitchFamily="18" charset="0"/>
        </a:defRPr>
      </a:lvl4pPr>
      <a:lvl5pPr marL="1497965" indent="-164465" algn="l" rtl="0" eaLnBrk="0" fontAlgn="base" hangingPunct="0">
        <a:lnSpc>
          <a:spcPct val="90000"/>
        </a:lnSpc>
        <a:spcBef>
          <a:spcPct val="73000"/>
        </a:spcBef>
        <a:spcAft>
          <a:spcPct val="1"/>
        </a:spcAft>
        <a:buFont typeface="Wingdings" panose="05000000000000000000" pitchFamily="2" charset="2"/>
        <a:buChar char="Ø"/>
        <a:defRPr kern="1200">
          <a:solidFill>
            <a:schemeClr val="tx1"/>
          </a:solidFill>
          <a:latin typeface="Times New Roman" panose="02020503050405090304" pitchFamily="18" charset="0"/>
          <a:ea typeface="华文楷体" panose="02010600040101010101" pitchFamily="2" charset="-122"/>
          <a:cs typeface="Times New Roman" panose="02020503050405090304" pitchFamily="18" charset="0"/>
        </a:defRPr>
      </a:lvl5pPr>
      <a:lvl6pPr marL="1830705" indent="-164465" algn="l" defTabSz="665480" rtl="0" eaLnBrk="1" latinLnBrk="0" hangingPunct="1">
        <a:lnSpc>
          <a:spcPct val="90000"/>
        </a:lnSpc>
        <a:spcBef>
          <a:spcPct val="73000"/>
        </a:spcBef>
        <a:buFont typeface="Arial" panose="020B0604020202090204" pitchFamily="34" charset="0"/>
        <a:buChar char="•"/>
        <a:defRPr sz="1310" kern="1200">
          <a:solidFill>
            <a:schemeClr val="tx1"/>
          </a:solidFill>
          <a:latin typeface="+mn-lt"/>
          <a:ea typeface="+mn-ea"/>
          <a:cs typeface="+mn-cs"/>
        </a:defRPr>
      </a:lvl6pPr>
      <a:lvl7pPr marL="2163445" indent="-164465" algn="l" defTabSz="665480" rtl="0" eaLnBrk="1" latinLnBrk="0" hangingPunct="1">
        <a:lnSpc>
          <a:spcPct val="90000"/>
        </a:lnSpc>
        <a:spcBef>
          <a:spcPct val="73000"/>
        </a:spcBef>
        <a:buFont typeface="Arial" panose="020B0604020202090204" pitchFamily="34" charset="0"/>
        <a:buChar char="•"/>
        <a:defRPr sz="1310" kern="1200">
          <a:solidFill>
            <a:schemeClr val="tx1"/>
          </a:solidFill>
          <a:latin typeface="+mn-lt"/>
          <a:ea typeface="+mn-ea"/>
          <a:cs typeface="+mn-cs"/>
        </a:defRPr>
      </a:lvl7pPr>
      <a:lvl8pPr marL="2496185" indent="-164465" algn="l" defTabSz="665480" rtl="0" eaLnBrk="1" latinLnBrk="0" hangingPunct="1">
        <a:lnSpc>
          <a:spcPct val="90000"/>
        </a:lnSpc>
        <a:spcBef>
          <a:spcPct val="73000"/>
        </a:spcBef>
        <a:buFont typeface="Arial" panose="020B0604020202090204" pitchFamily="34" charset="0"/>
        <a:buChar char="•"/>
        <a:defRPr sz="1310" kern="1200">
          <a:solidFill>
            <a:schemeClr val="tx1"/>
          </a:solidFill>
          <a:latin typeface="+mn-lt"/>
          <a:ea typeface="+mn-ea"/>
          <a:cs typeface="+mn-cs"/>
        </a:defRPr>
      </a:lvl8pPr>
      <a:lvl9pPr marL="2828925" indent="-164465" algn="l" defTabSz="665480" rtl="0" eaLnBrk="1" latinLnBrk="0" hangingPunct="1">
        <a:lnSpc>
          <a:spcPct val="90000"/>
        </a:lnSpc>
        <a:spcBef>
          <a:spcPct val="73000"/>
        </a:spcBef>
        <a:buFont typeface="Arial" panose="020B0604020202090204" pitchFamily="34" charset="0"/>
        <a:buChar char="•"/>
        <a:defRPr sz="13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65480" rtl="0" eaLnBrk="1" latinLnBrk="0" hangingPunct="1">
        <a:defRPr sz="1310" kern="1200">
          <a:solidFill>
            <a:schemeClr val="tx1"/>
          </a:solidFill>
          <a:latin typeface="+mn-lt"/>
          <a:ea typeface="+mn-ea"/>
          <a:cs typeface="+mn-cs"/>
        </a:defRPr>
      </a:lvl1pPr>
      <a:lvl2pPr marL="332740" algn="l" defTabSz="665480" rtl="0" eaLnBrk="1" latinLnBrk="0" hangingPunct="1">
        <a:defRPr sz="1310" kern="1200">
          <a:solidFill>
            <a:schemeClr val="tx1"/>
          </a:solidFill>
          <a:latin typeface="+mn-lt"/>
          <a:ea typeface="+mn-ea"/>
          <a:cs typeface="+mn-cs"/>
        </a:defRPr>
      </a:lvl2pPr>
      <a:lvl3pPr marL="665480" algn="l" defTabSz="665480" rtl="0" eaLnBrk="1" latinLnBrk="0" hangingPunct="1">
        <a:defRPr sz="1310" kern="1200">
          <a:solidFill>
            <a:schemeClr val="tx1"/>
          </a:solidFill>
          <a:latin typeface="+mn-lt"/>
          <a:ea typeface="+mn-ea"/>
          <a:cs typeface="+mn-cs"/>
        </a:defRPr>
      </a:lvl3pPr>
      <a:lvl4pPr marL="998220" algn="l" defTabSz="665480" rtl="0" eaLnBrk="1" latinLnBrk="0" hangingPunct="1">
        <a:defRPr sz="1310" kern="1200">
          <a:solidFill>
            <a:schemeClr val="tx1"/>
          </a:solidFill>
          <a:latin typeface="+mn-lt"/>
          <a:ea typeface="+mn-ea"/>
          <a:cs typeface="+mn-cs"/>
        </a:defRPr>
      </a:lvl4pPr>
      <a:lvl5pPr marL="1330960" algn="l" defTabSz="665480" rtl="0" eaLnBrk="1" latinLnBrk="0" hangingPunct="1">
        <a:defRPr sz="1310" kern="1200">
          <a:solidFill>
            <a:schemeClr val="tx1"/>
          </a:solidFill>
          <a:latin typeface="+mn-lt"/>
          <a:ea typeface="+mn-ea"/>
          <a:cs typeface="+mn-cs"/>
        </a:defRPr>
      </a:lvl5pPr>
      <a:lvl6pPr marL="1664335" algn="l" defTabSz="665480" rtl="0" eaLnBrk="1" latinLnBrk="0" hangingPunct="1">
        <a:defRPr sz="1310" kern="1200">
          <a:solidFill>
            <a:schemeClr val="tx1"/>
          </a:solidFill>
          <a:latin typeface="+mn-lt"/>
          <a:ea typeface="+mn-ea"/>
          <a:cs typeface="+mn-cs"/>
        </a:defRPr>
      </a:lvl6pPr>
      <a:lvl7pPr marL="1997075" algn="l" defTabSz="665480" rtl="0" eaLnBrk="1" latinLnBrk="0" hangingPunct="1">
        <a:defRPr sz="1310" kern="1200">
          <a:solidFill>
            <a:schemeClr val="tx1"/>
          </a:solidFill>
          <a:latin typeface="+mn-lt"/>
          <a:ea typeface="+mn-ea"/>
          <a:cs typeface="+mn-cs"/>
        </a:defRPr>
      </a:lvl7pPr>
      <a:lvl8pPr marL="2329815" algn="l" defTabSz="665480" rtl="0" eaLnBrk="1" latinLnBrk="0" hangingPunct="1">
        <a:defRPr sz="1310" kern="1200">
          <a:solidFill>
            <a:schemeClr val="tx1"/>
          </a:solidFill>
          <a:latin typeface="+mn-lt"/>
          <a:ea typeface="+mn-ea"/>
          <a:cs typeface="+mn-cs"/>
        </a:defRPr>
      </a:lvl8pPr>
      <a:lvl9pPr marL="2662555" algn="l" defTabSz="665480" rtl="0" eaLnBrk="1" latinLnBrk="0" hangingPunct="1">
        <a:defRPr sz="13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1"/>
          <p:cNvSpPr>
            <a:spLocks noGrp="1"/>
          </p:cNvSpPr>
          <p:nvPr>
            <p:ph type="ctrTitle"/>
          </p:nvPr>
        </p:nvSpPr>
        <p:spPr>
          <a:xfrm>
            <a:off x="625231" y="953478"/>
            <a:ext cx="9620738" cy="1760670"/>
          </a:xfrm>
        </p:spPr>
        <p:txBody>
          <a:bodyPr anchor="ctr">
            <a:noAutofit/>
          </a:bodyPr>
          <a:lstStyle/>
          <a:p>
            <a:pPr eaLnBrk="1" fontAlgn="base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zh-CN" altLang="en-US" sz="4800" noProof="1">
                <a:solidFill>
                  <a:srgbClr val="FF0000"/>
                </a:solidFill>
                <a:effectLst/>
                <a:sym typeface="+mn-ea"/>
              </a:rPr>
              <a:t>用户数据采集与关联分析</a:t>
            </a:r>
            <a:br>
              <a:rPr lang="en-US" altLang="zh-CN" sz="4800" noProof="1">
                <a:solidFill>
                  <a:srgbClr val="FF0000"/>
                </a:solidFill>
                <a:effectLst/>
                <a:sym typeface="+mn-ea"/>
              </a:rPr>
            </a:br>
            <a:r>
              <a:rPr lang="zh-CN" altLang="en-US" sz="3600" strike="noStrike" noProof="1">
                <a:solidFill>
                  <a:srgbClr val="FF0000"/>
                </a:solidFill>
                <a:effectLst/>
              </a:rPr>
              <a:t>（结课作业）</a:t>
            </a:r>
            <a:endParaRPr/>
          </a:p>
        </p:txBody>
      </p:sp>
      <p:sp>
        <p:nvSpPr>
          <p:cNvPr id="43" name="副标题 2"/>
          <p:cNvSpPr>
            <a:spLocks noGrp="1"/>
          </p:cNvSpPr>
          <p:nvPr>
            <p:ph type="subTitle" idx="1"/>
          </p:nvPr>
        </p:nvSpPr>
        <p:spPr>
          <a:xfrm>
            <a:off x="8103477" y="3563006"/>
            <a:ext cx="3547746" cy="2730685"/>
          </a:xfrm>
        </p:spPr>
        <p:txBody>
          <a:bodyPr rtlCol="0" anchor="ctr">
            <a:no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None/>
              <a:defRPr sz="1745" b="1">
                <a:solidFill>
                  <a:schemeClr val="tx1">
                    <a:alpha val="10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ea typeface="黑体"/>
                <a:cs typeface="Times New Roman"/>
              </a:defRPr>
            </a:pPr>
            <a:r>
              <a:rPr lang="zh-CN" sz="1600" spc="150"/>
              <a:t>黄陈熙</a:t>
            </a:r>
            <a:endParaRPr lang="en-US" sz="1600" strike="noStrike" spc="150"/>
          </a:p>
          <a:p>
            <a:pPr algn="l">
              <a:lnSpc>
                <a:spcPct val="150000"/>
              </a:lnSpc>
              <a:spcAft>
                <a:spcPts val="0"/>
              </a:spcAft>
              <a:buFont typeface="Wingdings" panose="05000000000000000000" pitchFamily="2" charset="2"/>
              <a:buNone/>
              <a:defRPr sz="1745" b="1">
                <a:solidFill>
                  <a:schemeClr val="tx1">
                    <a:alpha val="10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  <a:ea typeface="黑体"/>
                <a:cs typeface="Times New Roman"/>
              </a:defRPr>
            </a:pPr>
            <a:r>
              <a:rPr lang="en-US" sz="1600" strike="noStrike" spc="150"/>
              <a:t>               </a:t>
            </a:r>
          </a:p>
        </p:txBody>
      </p:sp>
      <p:sp>
        <p:nvSpPr>
          <p:cNvPr id="44" name="页脚占位符 3"/>
          <p:cNvSpPr>
            <a:spLocks noGrp="1"/>
          </p:cNvSpPr>
          <p:nvPr>
            <p:ph type="ftr" sz="quarter" idx="11"/>
          </p:nvPr>
        </p:nvSpPr>
        <p:spPr/>
        <p:txBody>
          <a:bodyPr lIns="88750" tIns="44375" rIns="88750" bIns="44375" rtlCol="0" anchor="ctr"/>
          <a:lstStyle/>
          <a:p>
            <a:pPr fontAlgn="base">
              <a:defRPr/>
            </a:pPr>
            <a:r>
              <a:rPr lang="zh-CN" altLang="en-US" sz="960" strike="noStrike" noProof="1">
                <a:latin typeface="+mn-lt"/>
                <a:ea typeface="+mn-ea"/>
                <a:cs typeface="+mn-cs"/>
              </a:rPr>
              <a:t>1</a:t>
            </a:r>
            <a:endParaRPr lang="zh-CN" altLang="en-US" sz="960" strike="noStrike" noProof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 txBox="1"/>
          <p:nvPr/>
        </p:nvSpPr>
        <p:spPr>
          <a:xfrm>
            <a:off x="937944" y="1329523"/>
            <a:ext cx="10456887" cy="4211585"/>
          </a:xfrm>
          <a:prstGeom prst="rect">
            <a:avLst/>
          </a:prstGeom>
        </p:spPr>
        <p:txBody>
          <a:bodyPr vert="horz" lIns="121920" tIns="60960" rIns="121920" bIns="60960" rtlCol="0" anchor="t"/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latin typeface="+mn-ea"/>
              </a:rPr>
              <a:t>4.</a:t>
            </a:r>
            <a:r>
              <a:rPr lang="zh-CN" altLang="en-US" sz="1800" b="1" dirty="0">
                <a:latin typeface="+mn-ea"/>
              </a:rPr>
              <a:t>阅读压缩文件中（“实体抽取论文</a:t>
            </a:r>
            <a:r>
              <a:rPr lang="en-US" altLang="zh-CN" sz="1800" b="1" dirty="0">
                <a:latin typeface="+mn-ea"/>
              </a:rPr>
              <a:t>-</a:t>
            </a:r>
            <a:r>
              <a:rPr lang="zh-CN" altLang="en-US" sz="1800" b="1" dirty="0">
                <a:latin typeface="+mn-ea"/>
              </a:rPr>
              <a:t>换成</a:t>
            </a:r>
            <a:r>
              <a:rPr lang="en-US" altLang="zh-CN" sz="1800" b="1" dirty="0">
                <a:latin typeface="+mn-ea"/>
              </a:rPr>
              <a:t>PDF</a:t>
            </a:r>
            <a:r>
              <a:rPr lang="zh-CN" altLang="en-US" sz="1800" b="1" dirty="0">
                <a:latin typeface="+mn-ea"/>
              </a:rPr>
              <a:t>”）中的其中一篇论文，并做阅读总结（</a:t>
            </a:r>
            <a:r>
              <a:rPr lang="en-US" altLang="zh-CN" sz="1800" b="1" dirty="0">
                <a:latin typeface="+mn-ea"/>
              </a:rPr>
              <a:t>1</a:t>
            </a:r>
            <a:r>
              <a:rPr lang="zh-CN" altLang="en-US" sz="1800" b="1" dirty="0">
                <a:latin typeface="+mn-ea"/>
              </a:rPr>
              <a:t>页</a:t>
            </a:r>
            <a:r>
              <a:rPr lang="en-US" altLang="zh-CN" sz="1800" b="1" dirty="0">
                <a:latin typeface="+mn-ea"/>
              </a:rPr>
              <a:t>PPT</a:t>
            </a:r>
            <a:r>
              <a:rPr lang="zh-CN" altLang="en-US" sz="1800" b="1" dirty="0">
                <a:latin typeface="+mn-ea"/>
              </a:rPr>
              <a:t>即可）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（仅信管）</a:t>
            </a:r>
            <a:r>
              <a:rPr lang="zh-CN" altLang="en-US" sz="1800" b="1" dirty="0">
                <a:latin typeface="+mn-ea"/>
              </a:rPr>
              <a:t>。</a:t>
            </a:r>
            <a:endParaRPr/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solidFill>
                <a:srgbClr val="000000"/>
              </a:solidFill>
              <a:latin typeface="+mn-ea"/>
              <a:cs typeface="Times New Roman" panose="02020503050405090304" pitchFamily="18" charset="0"/>
            </a:endParaRPr>
          </a:p>
        </p:txBody>
      </p:sp>
      <p:sp>
        <p:nvSpPr>
          <p:cNvPr id="7" name="矩形 1"/>
          <p:cNvSpPr/>
          <p:nvPr/>
        </p:nvSpPr>
        <p:spPr>
          <a:xfrm>
            <a:off x="94535" y="291900"/>
            <a:ext cx="4442460" cy="632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7630" lvl="0" algn="ctr">
              <a:lnSpc>
                <a:spcPct val="110000"/>
              </a:lnSpc>
              <a:buClr>
                <a:srgbClr val="0070C0"/>
              </a:buClr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第一讲 课程导言与分词</a:t>
            </a:r>
            <a:endParaRPr/>
          </a:p>
        </p:txBody>
      </p:sp>
      <p:sp>
        <p:nvSpPr>
          <p:cNvPr id="8" name="文本框 2"/>
          <p:cNvSpPr txBox="1"/>
          <p:nvPr/>
        </p:nvSpPr>
        <p:spPr>
          <a:xfrm>
            <a:off x="1356852" y="2464589"/>
            <a:ext cx="9124950" cy="2559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dirty="0"/>
              <a:t>阅读总结：</a:t>
            </a:r>
            <a:endParaRPr lang="en-US" dirty="0"/>
          </a:p>
          <a:p>
            <a:pPr lvl="0"/>
            <a:r>
              <a:rPr lang="zh-CN" dirty="0"/>
              <a:t>结论：</a:t>
            </a:r>
            <a:r>
              <a:rPr dirty="0"/>
              <a:t>本文探讨了基于全文内容的学术论文研究方法自动分类研究，通过机器学习技术提升分类效率与准确性。研究以图书情报领域820篇论文全文为实验数据，采用多标签分类方法，比较了不同算法在问题转换与算法自适应策略下的性能。</a:t>
            </a:r>
          </a:p>
          <a:p>
            <a:pPr lvl="0"/>
            <a:r>
              <a:rPr dirty="0"/>
              <a:t>实验结果显示，使用全文内容相较于摘要显著提升分类效果，其中朴素贝叶斯算法在分类器链策略中表现最优，F值达0.705。研究还发现不同研究方法的特征表征能力存在差异，例如计量法因特征明显分类效果突出，而训练集规模对泛化能力有重要影响。</a:t>
            </a:r>
            <a:endParaRPr sz="1800" dirty="0">
              <a:solidFill>
                <a:schemeClr val="tx1">
                  <a:alpha val="100000"/>
                </a:schemeClr>
              </a:solidFill>
              <a:latin typeface="Calibri"/>
              <a:ea typeface="宋体"/>
              <a:cs typeface="+mn-cs"/>
            </a:endParaRPr>
          </a:p>
          <a:p>
            <a:pPr lvl="0"/>
            <a:r>
              <a:rPr dirty="0" err="1"/>
              <a:t>本研究为学术论文方法自动分类提供了新思路，未来可结合深度学习与段落分析进一步优化模型，推动学科研究方法应用的智能化发展</a:t>
            </a:r>
            <a:r>
              <a:rPr dirty="0"/>
              <a:t>。</a:t>
            </a:r>
            <a:endParaRPr sz="1800" dirty="0">
              <a:solidFill>
                <a:schemeClr val="tx1">
                  <a:alpha val="100000"/>
                </a:schemeClr>
              </a:solidFill>
              <a:latin typeface="Calibri"/>
              <a:ea typeface="宋体"/>
              <a:cs typeface="+mn-cs"/>
            </a:endParaRPr>
          </a:p>
        </p:txBody>
      </p:sp>
      <p:pic>
        <p:nvPicPr>
          <p:cNvPr id="9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33" y="2059426"/>
            <a:ext cx="7211431" cy="3905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"/>
          <p:cNvSpPr txBox="1"/>
          <p:nvPr/>
        </p:nvSpPr>
        <p:spPr>
          <a:xfrm>
            <a:off x="500380" y="266065"/>
            <a:ext cx="433832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第二讲 词频统计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12" name="矩形 3"/>
          <p:cNvSpPr/>
          <p:nvPr/>
        </p:nvSpPr>
        <p:spPr>
          <a:xfrm>
            <a:off x="742461" y="1611207"/>
            <a:ext cx="10738338" cy="3769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spcAft>
                <a:spcPts val="600"/>
              </a:spcAft>
              <a:buAutoNum type="arabicPeriod"/>
            </a:pPr>
            <a:r>
              <a:rPr lang="zh-CN" altLang="en-US" sz="2800" dirty="0">
                <a:solidFill>
                  <a:schemeClr val="tx1"/>
                </a:solidFill>
                <a:latin typeface="+mn-ea"/>
              </a:rPr>
              <a:t>基于</a:t>
            </a:r>
            <a:r>
              <a:rPr lang="en-US" altLang="zh-CN" sz="2800" dirty="0">
                <a:solidFill>
                  <a:schemeClr val="tx1"/>
                </a:solidFill>
                <a:latin typeface="+mn-ea"/>
              </a:rPr>
              <a:t>CNKI</a:t>
            </a:r>
            <a:r>
              <a:rPr lang="zh-CN" altLang="en-US" sz="2800" dirty="0">
                <a:solidFill>
                  <a:schemeClr val="tx1"/>
                </a:solidFill>
                <a:latin typeface="+mn-ea"/>
              </a:rPr>
              <a:t>数据库统计分析</a:t>
            </a:r>
            <a:r>
              <a:rPr lang="en-US" altLang="zh-CN" sz="2800" dirty="0">
                <a:solidFill>
                  <a:schemeClr val="tx1"/>
                </a:solidFill>
                <a:latin typeface="+mn-ea"/>
              </a:rPr>
              <a:t>2014-2024</a:t>
            </a:r>
            <a:r>
              <a:rPr lang="zh-CN" altLang="en-US" sz="2800" dirty="0">
                <a:solidFill>
                  <a:schemeClr val="tx1"/>
                </a:solidFill>
                <a:latin typeface="+mn-ea"/>
              </a:rPr>
              <a:t>年（近</a:t>
            </a:r>
            <a:r>
              <a:rPr lang="en-US" altLang="zh-CN" sz="2800" dirty="0">
                <a:solidFill>
                  <a:schemeClr val="tx1"/>
                </a:solidFill>
                <a:latin typeface="+mn-ea"/>
              </a:rPr>
              <a:t>10</a:t>
            </a:r>
            <a:r>
              <a:rPr lang="zh-CN" altLang="en-US" sz="2800" dirty="0">
                <a:solidFill>
                  <a:schemeClr val="tx1"/>
                </a:solidFill>
                <a:latin typeface="+mn-ea"/>
              </a:rPr>
              <a:t>年），</a:t>
            </a:r>
            <a:r>
              <a:rPr lang="zh-CN" altLang="en-US" sz="2800" u="sng" dirty="0">
                <a:solidFill>
                  <a:schemeClr val="tx1"/>
                </a:solidFill>
                <a:latin typeface="+mn-ea"/>
              </a:rPr>
              <a:t>“信息资源管理”</a:t>
            </a:r>
            <a:r>
              <a:rPr lang="zh-CN" altLang="en-US" sz="2800" dirty="0">
                <a:solidFill>
                  <a:schemeClr val="tx1"/>
                </a:solidFill>
                <a:latin typeface="+mn-ea"/>
              </a:rPr>
              <a:t>或</a:t>
            </a:r>
            <a:r>
              <a:rPr lang="en-US" altLang="zh-CN" sz="2800" dirty="0">
                <a:solidFill>
                  <a:schemeClr val="tx1"/>
                </a:solidFill>
                <a:latin typeface="+mn-ea"/>
              </a:rPr>
              <a:t>“</a:t>
            </a:r>
            <a:r>
              <a:rPr lang="zh-CN" altLang="en-US" sz="2800" dirty="0">
                <a:solidFill>
                  <a:schemeClr val="tx1"/>
                </a:solidFill>
                <a:latin typeface="+mn-ea"/>
              </a:rPr>
              <a:t>网络营销</a:t>
            </a:r>
            <a:r>
              <a:rPr lang="en-US" altLang="zh-CN" sz="2800" dirty="0">
                <a:solidFill>
                  <a:schemeClr val="tx1"/>
                </a:solidFill>
                <a:latin typeface="+mn-ea"/>
              </a:rPr>
              <a:t>”</a:t>
            </a:r>
            <a:r>
              <a:rPr lang="zh-CN" altLang="en-US" sz="2800" dirty="0">
                <a:solidFill>
                  <a:schemeClr val="tx1"/>
                </a:solidFill>
                <a:latin typeface="+mn-ea"/>
              </a:rPr>
              <a:t>或其他你感兴趣的主题变化趋势。</a:t>
            </a:r>
            <a:endParaRPr/>
          </a:p>
          <a:p>
            <a:pPr marL="457200" indent="-457200" algn="just">
              <a:spcAft>
                <a:spcPts val="600"/>
              </a:spcAft>
              <a:buAutoNum type="arabicPeriod"/>
            </a:pPr>
            <a:r>
              <a:rPr sz="2800" dirty="0">
                <a:sym typeface="+mn-ea"/>
              </a:rPr>
              <a:t>完成ppt中的程序运行，包括全文词频统计，指定类型词频统计；</a:t>
            </a:r>
            <a:endParaRPr/>
          </a:p>
          <a:p>
            <a:pPr marL="457200" indent="-457200" algn="just">
              <a:spcAft>
                <a:spcPts val="600"/>
              </a:spcAft>
              <a:buAutoNum type="arabicPeriod"/>
            </a:pPr>
            <a:r>
              <a:rPr sz="2800" dirty="0">
                <a:sym typeface="+mn-ea"/>
              </a:rPr>
              <a:t>链接</a:t>
            </a:r>
            <a:r>
              <a:rPr lang="zh-CN" sz="2800" dirty="0">
                <a:sym typeface="+mn-ea"/>
              </a:rPr>
              <a:t>功勋科学家</a:t>
            </a:r>
            <a:r>
              <a:rPr sz="2800" dirty="0">
                <a:sym typeface="+mn-ea"/>
              </a:rPr>
              <a:t>：把ppt中的文本换成功勋科学家黄旭华院士的传记序言文本（文件夹中，科学家博物馆-黄旭华传记序言.txt），1）统计全文词频；2）统计指定词频，如“黄旭华”；</a:t>
            </a:r>
            <a:endParaRPr/>
          </a:p>
          <a:p>
            <a:pPr marL="457200" indent="-457200" algn="just">
              <a:spcAft>
                <a:spcPts val="600"/>
              </a:spcAft>
              <a:buAutoNum type="arabicPeriod"/>
            </a:pPr>
            <a:r>
              <a:rPr lang="zh-CN" sz="2800" dirty="0">
                <a:sym typeface="+mn-ea"/>
              </a:rPr>
              <a:t>阅读论文“2018-Wang 等 - Long live the scientists Tracking the scientific”，并做阅读总结（</a:t>
            </a:r>
            <a:r>
              <a:rPr lang="en-US" altLang="zh-CN" sz="2800" dirty="0">
                <a:sym typeface="+mn-ea"/>
              </a:rPr>
              <a:t>1</a:t>
            </a:r>
            <a:r>
              <a:rPr lang="zh-CN" altLang="en-US" sz="2800" dirty="0">
                <a:sym typeface="+mn-ea"/>
              </a:rPr>
              <a:t>页</a:t>
            </a:r>
            <a:r>
              <a:rPr lang="en-US" altLang="zh-CN" sz="2800" dirty="0">
                <a:sym typeface="+mn-ea"/>
              </a:rPr>
              <a:t>PPT</a:t>
            </a:r>
            <a:r>
              <a:rPr lang="zh-CN" altLang="en-US" sz="2800" dirty="0">
                <a:sym typeface="+mn-ea"/>
              </a:rPr>
              <a:t>即可</a:t>
            </a:r>
            <a:r>
              <a:rPr lang="zh-CN" sz="2800" dirty="0">
                <a:sym typeface="+mn-ea"/>
              </a:rPr>
              <a:t>）。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"/>
          <p:cNvSpPr txBox="1"/>
          <p:nvPr/>
        </p:nvSpPr>
        <p:spPr>
          <a:xfrm>
            <a:off x="500380" y="266065"/>
            <a:ext cx="433832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第二讲 词频统计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15" name="矩形 3"/>
          <p:cNvSpPr/>
          <p:nvPr/>
        </p:nvSpPr>
        <p:spPr>
          <a:xfrm>
            <a:off x="500380" y="1119594"/>
            <a:ext cx="107383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1.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基于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CNKI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数据库统计分析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2014-2024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年（近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10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年），</a:t>
            </a:r>
            <a:r>
              <a:rPr lang="zh-CN" altLang="en-US" b="1" u="sng" dirty="0">
                <a:solidFill>
                  <a:schemeClr val="tx1"/>
                </a:solidFill>
                <a:latin typeface="+mn-ea"/>
              </a:rPr>
              <a:t>“信息资源管理”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或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“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网络营销</a:t>
            </a:r>
            <a:r>
              <a:rPr lang="en-US" altLang="zh-CN" b="1" dirty="0">
                <a:solidFill>
                  <a:schemeClr val="tx1"/>
                </a:solidFill>
                <a:latin typeface="+mn-ea"/>
              </a:rPr>
              <a:t>”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或其他你感兴趣的主题变化趋势。</a:t>
            </a:r>
            <a:endParaRPr lang="zh-CN" b="1" dirty="0">
              <a:sym typeface="+mn-ea"/>
            </a:endParaRPr>
          </a:p>
        </p:txBody>
      </p:sp>
      <p:sp>
        <p:nvSpPr>
          <p:cNvPr id="16" name="文本框 1"/>
          <p:cNvSpPr txBox="1"/>
          <p:nvPr/>
        </p:nvSpPr>
        <p:spPr>
          <a:xfrm>
            <a:off x="598702" y="1945719"/>
            <a:ext cx="10642600" cy="3384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b="1"/>
              <a:t>1. 研究重心转移：从基础管理到数据驱动与智能应用</a:t>
            </a:r>
            <a:endParaRPr/>
          </a:p>
          <a:p>
            <a:r>
              <a:t>早期（2014-2017年前后）研究聚焦于信息资源的</a:t>
            </a:r>
            <a:r>
              <a:rPr b="1"/>
              <a:t>组织、描述、保存、检索与服务</a:t>
            </a:r>
            <a:r>
              <a:t>等传统内核。随后，研究快速与</a:t>
            </a:r>
            <a:r>
              <a:rPr b="1"/>
              <a:t>大数据、人工智能、区块链</a:t>
            </a:r>
            <a:r>
              <a:t>等技术融合，主题向“数据挖掘”、“数据分析”、“智慧服务”、“精准推荐”等深度应用倾斜，体现了强烈的技术赋能色彩。</a:t>
            </a:r>
          </a:p>
          <a:p>
            <a:r>
              <a:rPr b="1"/>
              <a:t>2. 研究范畴扩展：从信息资源到数据要素与国家战略</a:t>
            </a:r>
            <a:endParaRPr/>
          </a:p>
          <a:p>
            <a:r>
              <a:t>近年来，尤其是“数据”被明确为关键生产要素后，研究范畴显著拓宽。主题紧密对接国家战略，</a:t>
            </a:r>
            <a:r>
              <a:rPr b="1"/>
              <a:t>“数据治理”</a:t>
            </a:r>
            <a:r>
              <a:t>​ 成为最核心的前沿议题，并与</a:t>
            </a:r>
            <a:r>
              <a:rPr b="1"/>
              <a:t>“数据安全”</a:t>
            </a:r>
            <a:r>
              <a:t>、</a:t>
            </a:r>
            <a:r>
              <a:rPr b="1"/>
              <a:t>“隐私保护”</a:t>
            </a:r>
            <a:r>
              <a:t>、</a:t>
            </a:r>
            <a:r>
              <a:rPr b="1"/>
              <a:t>“数据产权”</a:t>
            </a:r>
            <a:r>
              <a:t>​ 等法律与伦理问题交织。研究视角也从机构层面上升至</a:t>
            </a:r>
            <a:r>
              <a:rPr b="1"/>
              <a:t>国家数字战略、数字经济、数字中国建设</a:t>
            </a:r>
            <a:r>
              <a:t>的宏观层面。</a:t>
            </a:r>
          </a:p>
          <a:p>
            <a:r>
              <a:rPr b="1"/>
              <a:t>3. 研究对象深化：从普遍性到垂直领域与重大场景</a:t>
            </a:r>
            <a:endParaRPr/>
          </a:p>
          <a:p>
            <a:r>
              <a:t>研究从普遍性理论方法探讨，更多下沉到特定领域，如</a:t>
            </a:r>
            <a:r>
              <a:rPr b="1"/>
              <a:t>健康医疗信息资源、政府数据、科研数据、文化遗产数字化</a:t>
            </a:r>
            <a:r>
              <a:t>等。同时，围绕</a:t>
            </a:r>
            <a:r>
              <a:rPr b="1"/>
              <a:t>突发事件应急信息管理、社交媒体信息治理</a:t>
            </a:r>
            <a:r>
              <a:t>等重大现实场景的研究显著增加，凸显了学科的实践响应能力。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"/>
          <p:cNvSpPr txBox="1"/>
          <p:nvPr/>
        </p:nvSpPr>
        <p:spPr>
          <a:xfrm>
            <a:off x="500380" y="266065"/>
            <a:ext cx="433832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第二讲 词频统计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19" name="矩形 3"/>
          <p:cNvSpPr/>
          <p:nvPr/>
        </p:nvSpPr>
        <p:spPr>
          <a:xfrm>
            <a:off x="500380" y="1119594"/>
            <a:ext cx="107383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1800" b="1" dirty="0">
                <a:sym typeface="+mn-ea"/>
              </a:rPr>
              <a:t>2.</a:t>
            </a:r>
            <a:r>
              <a:rPr lang="zh-CN" altLang="en-US" sz="1800" b="1" dirty="0">
                <a:sym typeface="+mn-ea"/>
              </a:rPr>
              <a:t>完成</a:t>
            </a:r>
            <a:r>
              <a:rPr lang="en-US" altLang="zh-CN" sz="1800" b="1" dirty="0">
                <a:sym typeface="+mn-ea"/>
              </a:rPr>
              <a:t>ppt</a:t>
            </a:r>
            <a:r>
              <a:rPr lang="zh-CN" altLang="en-US" sz="1800" b="1" dirty="0">
                <a:sym typeface="+mn-ea"/>
              </a:rPr>
              <a:t>中的程序运行，包括全文词频统计，指定类型词频统计</a:t>
            </a:r>
            <a:r>
              <a:rPr lang="en-US" altLang="zh-CN" b="1" dirty="0">
                <a:sym typeface="+mn-ea"/>
              </a:rPr>
              <a:t>*</a:t>
            </a:r>
            <a:r>
              <a:rPr lang="zh-CN" altLang="en-US" sz="1800" b="1" dirty="0">
                <a:sym typeface="+mn-ea"/>
              </a:rPr>
              <a:t>全文词频统计</a:t>
            </a:r>
            <a:endParaRPr lang="zh-CN" b="1" dirty="0">
              <a:sym typeface="+mn-ea"/>
            </a:endParaRPr>
          </a:p>
        </p:txBody>
      </p:sp>
      <p:pic>
        <p:nvPicPr>
          <p:cNvPr id="20" name="图片 4"/>
          <p:cNvPicPr>
            <a:picLocks noChangeAspect="1"/>
          </p:cNvPicPr>
          <p:nvPr/>
        </p:nvPicPr>
        <p:blipFill>
          <a:blip r:embed="rId3"/>
          <a:srcRect l="6987" t="3478" r="8384" b="3261"/>
          <a:stretch>
            <a:fillRect/>
          </a:stretch>
        </p:blipFill>
        <p:spPr>
          <a:xfrm>
            <a:off x="1233153" y="1737561"/>
            <a:ext cx="9103691" cy="403070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1"/>
          <p:cNvSpPr txBox="1"/>
          <p:nvPr/>
        </p:nvSpPr>
        <p:spPr>
          <a:xfrm>
            <a:off x="500380" y="266065"/>
            <a:ext cx="433832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第二讲 词频统计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23" name="矩形 3"/>
          <p:cNvSpPr/>
          <p:nvPr/>
        </p:nvSpPr>
        <p:spPr>
          <a:xfrm>
            <a:off x="500380" y="1119594"/>
            <a:ext cx="10738338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1800" b="1" dirty="0">
                <a:sym typeface="+mn-ea"/>
              </a:rPr>
              <a:t>2.</a:t>
            </a:r>
            <a:r>
              <a:rPr lang="zh-CN" altLang="en-US" sz="1800" b="1" dirty="0">
                <a:sym typeface="+mn-ea"/>
              </a:rPr>
              <a:t>完成</a:t>
            </a:r>
            <a:r>
              <a:rPr lang="en-US" altLang="zh-CN" sz="1800" b="1" dirty="0">
                <a:sym typeface="+mn-ea"/>
              </a:rPr>
              <a:t>ppt</a:t>
            </a:r>
            <a:r>
              <a:rPr lang="zh-CN" altLang="en-US" sz="1800" b="1" dirty="0">
                <a:sym typeface="+mn-ea"/>
              </a:rPr>
              <a:t>中的程序运行，包括全文词频统计，指定类型词频统计</a:t>
            </a:r>
            <a:r>
              <a:rPr lang="en-US" altLang="zh-CN" sz="1800" b="1" dirty="0">
                <a:sym typeface="+mn-ea"/>
              </a:rPr>
              <a:t>*</a:t>
            </a:r>
            <a:r>
              <a:rPr lang="zh-CN" altLang="en-US" sz="1800" b="1" dirty="0">
                <a:sym typeface="+mn-ea"/>
              </a:rPr>
              <a:t>指定类型词频统计</a:t>
            </a:r>
            <a:endParaRPr lang="en-US" altLang="zh-CN" sz="1800" b="1" dirty="0">
              <a:sym typeface="+mn-ea"/>
            </a:endParaRPr>
          </a:p>
          <a:p>
            <a:pPr algn="just">
              <a:spcAft>
                <a:spcPts val="600"/>
              </a:spcAft>
            </a:pPr>
            <a:endParaRPr lang="zh-CN" b="1" dirty="0">
              <a:sym typeface="+mn-ea"/>
            </a:endParaRPr>
          </a:p>
        </p:txBody>
      </p:sp>
      <p:pic>
        <p:nvPicPr>
          <p:cNvPr id="24" name="图片 2"/>
          <p:cNvPicPr>
            <a:picLocks noChangeAspect="1"/>
          </p:cNvPicPr>
          <p:nvPr/>
        </p:nvPicPr>
        <p:blipFill>
          <a:blip r:embed="rId3"/>
          <a:srcRect l="9150" t="627" r="7639" b="1253"/>
          <a:stretch>
            <a:fillRect/>
          </a:stretch>
        </p:blipFill>
        <p:spPr>
          <a:xfrm>
            <a:off x="885557" y="1481231"/>
            <a:ext cx="9312335" cy="441223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1"/>
          <p:cNvSpPr txBox="1"/>
          <p:nvPr/>
        </p:nvSpPr>
        <p:spPr>
          <a:xfrm>
            <a:off x="500380" y="266065"/>
            <a:ext cx="433832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第二讲 词频统计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27" name="矩形 3"/>
          <p:cNvSpPr/>
          <p:nvPr/>
        </p:nvSpPr>
        <p:spPr>
          <a:xfrm>
            <a:off x="500380" y="1119594"/>
            <a:ext cx="10738338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1800" b="1" dirty="0">
                <a:sym typeface="+mn-ea"/>
              </a:rPr>
              <a:t>2.</a:t>
            </a:r>
            <a:r>
              <a:rPr lang="zh-CN" altLang="en-US" sz="1800" b="1" dirty="0">
                <a:sym typeface="+mn-ea"/>
              </a:rPr>
              <a:t>完成</a:t>
            </a:r>
            <a:r>
              <a:rPr lang="en-US" altLang="zh-CN" sz="1800" b="1" dirty="0">
                <a:sym typeface="+mn-ea"/>
              </a:rPr>
              <a:t>ppt</a:t>
            </a:r>
            <a:r>
              <a:rPr lang="zh-CN" altLang="en-US" sz="1800" b="1" dirty="0">
                <a:sym typeface="+mn-ea"/>
              </a:rPr>
              <a:t>中的程序运行，包括全文词频统计，指定类型词频统计</a:t>
            </a:r>
            <a:r>
              <a:rPr lang="en-US" altLang="zh-CN" sz="1800" b="1" dirty="0">
                <a:sym typeface="+mn-ea"/>
              </a:rPr>
              <a:t>*</a:t>
            </a:r>
            <a:r>
              <a:rPr lang="zh-CN" altLang="en-US" sz="1800" b="1" dirty="0">
                <a:sym typeface="+mn-ea"/>
              </a:rPr>
              <a:t>指定类型词频统计</a:t>
            </a:r>
            <a:endParaRPr lang="en-US" altLang="zh-CN" sz="1800" b="1" dirty="0">
              <a:sym typeface="+mn-ea"/>
            </a:endParaRPr>
          </a:p>
          <a:p>
            <a:pPr algn="just">
              <a:spcAft>
                <a:spcPts val="600"/>
              </a:spcAft>
            </a:pPr>
            <a:endParaRPr lang="zh-CN" b="1" dirty="0">
              <a:sym typeface="+mn-ea"/>
            </a:endParaRPr>
          </a:p>
        </p:txBody>
      </p:sp>
      <p:pic>
        <p:nvPicPr>
          <p:cNvPr id="28" name="图片 6"/>
          <p:cNvPicPr>
            <a:picLocks noChangeAspect="1"/>
          </p:cNvPicPr>
          <p:nvPr/>
        </p:nvPicPr>
        <p:blipFill>
          <a:blip r:embed="rId3"/>
          <a:srcRect l="7851" r="4221" b="8416"/>
          <a:stretch>
            <a:fillRect/>
          </a:stretch>
        </p:blipFill>
        <p:spPr>
          <a:xfrm>
            <a:off x="976732" y="1842869"/>
            <a:ext cx="9785633" cy="357803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"/>
          <p:cNvSpPr txBox="1"/>
          <p:nvPr/>
        </p:nvSpPr>
        <p:spPr>
          <a:xfrm>
            <a:off x="500380" y="266065"/>
            <a:ext cx="433832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第二讲 词频统计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31" name="矩形 3"/>
          <p:cNvSpPr/>
          <p:nvPr/>
        </p:nvSpPr>
        <p:spPr>
          <a:xfrm>
            <a:off x="500380" y="1119594"/>
            <a:ext cx="10738338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b="1" dirty="0">
                <a:sym typeface="+mn-ea"/>
              </a:rPr>
              <a:t>3</a:t>
            </a:r>
            <a:r>
              <a:rPr lang="en-US" altLang="zh-CN" sz="1800" b="1" dirty="0">
                <a:sym typeface="+mn-ea"/>
              </a:rPr>
              <a:t>.</a:t>
            </a:r>
            <a:r>
              <a:rPr lang="zh-CN" altLang="en-US" sz="1800" b="1" dirty="0">
                <a:sym typeface="+mn-ea"/>
              </a:rPr>
              <a:t>链接功勋科学家：把</a:t>
            </a:r>
            <a:r>
              <a:rPr lang="en-US" altLang="zh-CN" sz="1800" b="1" dirty="0">
                <a:sym typeface="+mn-ea"/>
              </a:rPr>
              <a:t>ppt</a:t>
            </a:r>
            <a:r>
              <a:rPr lang="zh-CN" altLang="en-US" sz="1800" b="1" dirty="0">
                <a:sym typeface="+mn-ea"/>
              </a:rPr>
              <a:t>中的文本换成功勋科学家黄旭华院士的传记序言文本（文件夹中，科学家博物馆</a:t>
            </a:r>
            <a:r>
              <a:rPr lang="en-US" altLang="zh-CN" sz="1800" b="1" dirty="0">
                <a:sym typeface="+mn-ea"/>
              </a:rPr>
              <a:t>-</a:t>
            </a:r>
            <a:r>
              <a:rPr lang="zh-CN" altLang="en-US" sz="1800" b="1" dirty="0">
                <a:sym typeface="+mn-ea"/>
              </a:rPr>
              <a:t>黄旭华传记序言</a:t>
            </a:r>
            <a:r>
              <a:rPr lang="en-US" altLang="zh-CN" sz="1800" b="1" dirty="0">
                <a:sym typeface="+mn-ea"/>
              </a:rPr>
              <a:t>.txt</a:t>
            </a:r>
            <a:r>
              <a:rPr lang="zh-CN" altLang="en-US" sz="1800" b="1" dirty="0">
                <a:sym typeface="+mn-ea"/>
              </a:rPr>
              <a:t>），</a:t>
            </a:r>
            <a:r>
              <a:rPr lang="en-US" altLang="zh-CN" sz="1800" b="1" dirty="0">
                <a:sym typeface="+mn-ea"/>
              </a:rPr>
              <a:t>1</a:t>
            </a:r>
            <a:r>
              <a:rPr lang="zh-CN" altLang="en-US" sz="1800" b="1" dirty="0">
                <a:sym typeface="+mn-ea"/>
              </a:rPr>
              <a:t>）统计全文词频；</a:t>
            </a:r>
            <a:r>
              <a:rPr lang="en-US" altLang="zh-CN" sz="1800" b="1" dirty="0">
                <a:sym typeface="+mn-ea"/>
              </a:rPr>
              <a:t>2</a:t>
            </a:r>
            <a:r>
              <a:rPr lang="zh-CN" altLang="en-US" sz="1800" b="1" dirty="0">
                <a:sym typeface="+mn-ea"/>
              </a:rPr>
              <a:t>）统计指定词频，如“黄旭华”；</a:t>
            </a:r>
            <a:r>
              <a:rPr lang="en-US" altLang="zh-CN" sz="1800" b="1" dirty="0">
                <a:sym typeface="+mn-ea"/>
              </a:rPr>
              <a:t>*</a:t>
            </a:r>
            <a:r>
              <a:rPr lang="zh-CN" altLang="en-US" sz="1800" b="1" dirty="0">
                <a:sym typeface="+mn-ea"/>
              </a:rPr>
              <a:t>（</a:t>
            </a:r>
            <a:r>
              <a:rPr lang="en-US" altLang="zh-CN" sz="1800" b="1" dirty="0">
                <a:sym typeface="+mn-ea"/>
              </a:rPr>
              <a:t>1</a:t>
            </a:r>
            <a:r>
              <a:rPr lang="zh-CN" altLang="en-US" sz="1800" b="1" dirty="0">
                <a:sym typeface="+mn-ea"/>
              </a:rPr>
              <a:t>）</a:t>
            </a:r>
            <a:endParaRPr/>
          </a:p>
          <a:p>
            <a:pPr algn="just">
              <a:spcAft>
                <a:spcPts val="600"/>
              </a:spcAft>
            </a:pPr>
            <a:endParaRPr lang="en-US" altLang="zh-CN" sz="1800" b="1" dirty="0">
              <a:sym typeface="+mn-ea"/>
            </a:endParaRPr>
          </a:p>
          <a:p>
            <a:pPr algn="just">
              <a:spcAft>
                <a:spcPts val="600"/>
              </a:spcAft>
            </a:pPr>
            <a:endParaRPr lang="zh-CN" b="1" dirty="0">
              <a:sym typeface="+mn-ea"/>
            </a:endParaRPr>
          </a:p>
        </p:txBody>
      </p:sp>
      <p:pic>
        <p:nvPicPr>
          <p:cNvPr id="32" name="图片 5"/>
          <p:cNvPicPr>
            <a:picLocks noChangeAspect="1"/>
          </p:cNvPicPr>
          <p:nvPr/>
        </p:nvPicPr>
        <p:blipFill>
          <a:blip r:embed="rId3"/>
          <a:srcRect l="6104" r="7243"/>
          <a:stretch>
            <a:fillRect/>
          </a:stretch>
        </p:blipFill>
        <p:spPr>
          <a:xfrm>
            <a:off x="622509" y="1962512"/>
            <a:ext cx="10002368" cy="408038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1"/>
          <p:cNvSpPr txBox="1"/>
          <p:nvPr/>
        </p:nvSpPr>
        <p:spPr>
          <a:xfrm>
            <a:off x="500380" y="266065"/>
            <a:ext cx="433832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第二讲 词频统计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35" name="矩形 3"/>
          <p:cNvSpPr/>
          <p:nvPr/>
        </p:nvSpPr>
        <p:spPr>
          <a:xfrm>
            <a:off x="500380" y="1119594"/>
            <a:ext cx="10738338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b="1" dirty="0">
                <a:sym typeface="+mn-ea"/>
              </a:rPr>
              <a:t>3</a:t>
            </a:r>
            <a:r>
              <a:rPr lang="en-US" altLang="zh-CN" sz="1800" b="1" dirty="0">
                <a:sym typeface="+mn-ea"/>
              </a:rPr>
              <a:t>.</a:t>
            </a:r>
            <a:r>
              <a:rPr lang="zh-CN" altLang="en-US" sz="1800" b="1" dirty="0">
                <a:sym typeface="+mn-ea"/>
              </a:rPr>
              <a:t>链接功勋科学家：把</a:t>
            </a:r>
            <a:r>
              <a:rPr lang="en-US" altLang="zh-CN" sz="1800" b="1" dirty="0">
                <a:sym typeface="+mn-ea"/>
              </a:rPr>
              <a:t>ppt</a:t>
            </a:r>
            <a:r>
              <a:rPr lang="zh-CN" altLang="en-US" sz="1800" b="1" dirty="0">
                <a:sym typeface="+mn-ea"/>
              </a:rPr>
              <a:t>中的文本换成功勋科学家黄旭华院士的传记序言文本（文件夹中，科学家博物馆</a:t>
            </a:r>
            <a:r>
              <a:rPr lang="en-US" altLang="zh-CN" sz="1800" b="1" dirty="0">
                <a:sym typeface="+mn-ea"/>
              </a:rPr>
              <a:t>-</a:t>
            </a:r>
            <a:r>
              <a:rPr lang="zh-CN" altLang="en-US" sz="1800" b="1" dirty="0">
                <a:sym typeface="+mn-ea"/>
              </a:rPr>
              <a:t>黄旭华传记序言</a:t>
            </a:r>
            <a:r>
              <a:rPr lang="en-US" altLang="zh-CN" sz="1800" b="1" dirty="0">
                <a:sym typeface="+mn-ea"/>
              </a:rPr>
              <a:t>.txt</a:t>
            </a:r>
            <a:r>
              <a:rPr lang="zh-CN" altLang="en-US" sz="1800" b="1" dirty="0">
                <a:sym typeface="+mn-ea"/>
              </a:rPr>
              <a:t>），</a:t>
            </a:r>
            <a:r>
              <a:rPr lang="en-US" altLang="zh-CN" sz="1800" b="1" dirty="0">
                <a:sym typeface="+mn-ea"/>
              </a:rPr>
              <a:t>1</a:t>
            </a:r>
            <a:r>
              <a:rPr lang="zh-CN" altLang="en-US" sz="1800" b="1" dirty="0">
                <a:sym typeface="+mn-ea"/>
              </a:rPr>
              <a:t>）统计全文词频；</a:t>
            </a:r>
            <a:r>
              <a:rPr lang="en-US" altLang="zh-CN" sz="1800" b="1" dirty="0">
                <a:sym typeface="+mn-ea"/>
              </a:rPr>
              <a:t>2</a:t>
            </a:r>
            <a:r>
              <a:rPr lang="zh-CN" altLang="en-US" sz="1800" b="1" dirty="0">
                <a:sym typeface="+mn-ea"/>
              </a:rPr>
              <a:t>）统计指定词频，如“黄旭华”；</a:t>
            </a:r>
            <a:r>
              <a:rPr lang="en-US" altLang="zh-CN" sz="1800" b="1" dirty="0">
                <a:sym typeface="+mn-ea"/>
              </a:rPr>
              <a:t>*</a:t>
            </a:r>
            <a:r>
              <a:rPr lang="zh-CN" altLang="en-US" b="1" dirty="0">
                <a:sym typeface="+mn-ea"/>
              </a:rPr>
              <a:t>（</a:t>
            </a:r>
            <a:r>
              <a:rPr lang="en-US" altLang="zh-CN" b="1" dirty="0">
                <a:sym typeface="+mn-ea"/>
              </a:rPr>
              <a:t>2</a:t>
            </a:r>
            <a:r>
              <a:rPr lang="zh-CN" altLang="en-US" b="1" dirty="0">
                <a:sym typeface="+mn-ea"/>
              </a:rPr>
              <a:t>）</a:t>
            </a:r>
            <a:endParaRPr lang="zh-CN" altLang="en-US" sz="1800" b="1" dirty="0">
              <a:sym typeface="+mn-ea"/>
            </a:endParaRPr>
          </a:p>
          <a:p>
            <a:pPr algn="just">
              <a:spcAft>
                <a:spcPts val="600"/>
              </a:spcAft>
            </a:pPr>
            <a:endParaRPr lang="en-US" altLang="zh-CN" sz="1800" b="1" dirty="0">
              <a:sym typeface="+mn-ea"/>
            </a:endParaRPr>
          </a:p>
          <a:p>
            <a:pPr algn="just">
              <a:spcAft>
                <a:spcPts val="600"/>
              </a:spcAft>
            </a:pPr>
            <a:endParaRPr lang="zh-CN" b="1" dirty="0">
              <a:sym typeface="+mn-ea"/>
            </a:endParaRPr>
          </a:p>
        </p:txBody>
      </p:sp>
      <p:pic>
        <p:nvPicPr>
          <p:cNvPr id="36" name="图片 4"/>
          <p:cNvPicPr>
            <a:picLocks noChangeAspect="1"/>
          </p:cNvPicPr>
          <p:nvPr/>
        </p:nvPicPr>
        <p:blipFill>
          <a:blip r:embed="rId3"/>
          <a:srcRect l="7083" r="4301" b="10669"/>
          <a:stretch>
            <a:fillRect/>
          </a:stretch>
        </p:blipFill>
        <p:spPr>
          <a:xfrm>
            <a:off x="932775" y="2123531"/>
            <a:ext cx="9873549" cy="353964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1"/>
          <p:cNvSpPr txBox="1"/>
          <p:nvPr/>
        </p:nvSpPr>
        <p:spPr>
          <a:xfrm>
            <a:off x="500380" y="266065"/>
            <a:ext cx="433832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第二讲 词频统计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39" name="矩形 3"/>
          <p:cNvSpPr/>
          <p:nvPr/>
        </p:nvSpPr>
        <p:spPr>
          <a:xfrm>
            <a:off x="500380" y="1119594"/>
            <a:ext cx="10738338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1800" b="1" dirty="0">
                <a:sym typeface="+mn-ea"/>
              </a:rPr>
              <a:t>4.</a:t>
            </a:r>
            <a:r>
              <a:rPr lang="zh-CN" altLang="zh-CN" sz="1800" b="1" dirty="0">
                <a:sym typeface="+mn-ea"/>
              </a:rPr>
              <a:t>阅读论文“2018-Wang 等 - Long live the scientists Tracking the scientific”，并做阅读总结（</a:t>
            </a:r>
            <a:r>
              <a:rPr lang="en-US" altLang="zh-CN" sz="1800" b="1" dirty="0">
                <a:sym typeface="+mn-ea"/>
              </a:rPr>
              <a:t>1</a:t>
            </a:r>
            <a:r>
              <a:rPr lang="zh-CN" altLang="en-US" sz="1800" b="1" dirty="0">
                <a:sym typeface="+mn-ea"/>
              </a:rPr>
              <a:t>页</a:t>
            </a:r>
            <a:r>
              <a:rPr lang="en-US" altLang="zh-CN" sz="1800" b="1" dirty="0">
                <a:sym typeface="+mn-ea"/>
              </a:rPr>
              <a:t>PPT</a:t>
            </a:r>
            <a:r>
              <a:rPr lang="zh-CN" altLang="en-US" sz="1800" b="1" dirty="0">
                <a:sym typeface="+mn-ea"/>
              </a:rPr>
              <a:t>即可</a:t>
            </a:r>
            <a:r>
              <a:rPr lang="zh-CN" altLang="zh-CN" sz="1800" b="1" dirty="0">
                <a:sym typeface="+mn-ea"/>
              </a:rPr>
              <a:t>）</a:t>
            </a:r>
            <a:endParaRPr lang="en-US" altLang="zh-CN" sz="1800" b="1" dirty="0">
              <a:sym typeface="+mn-ea"/>
            </a:endParaRPr>
          </a:p>
          <a:p>
            <a:pPr algn="just">
              <a:spcAft>
                <a:spcPts val="600"/>
              </a:spcAft>
            </a:pPr>
            <a:endParaRPr lang="zh-CN" b="1" dirty="0">
              <a:sym typeface="+mn-ea"/>
            </a:endParaRPr>
          </a:p>
        </p:txBody>
      </p:sp>
      <p:sp>
        <p:nvSpPr>
          <p:cNvPr id="40" name="文本框 1"/>
          <p:cNvSpPr txBox="1"/>
          <p:nvPr/>
        </p:nvSpPr>
        <p:spPr>
          <a:xfrm>
            <a:off x="502510" y="1481231"/>
            <a:ext cx="11195050" cy="4756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/>
              <a:t>阅读总结：</a:t>
            </a:r>
            <a:endParaRPr/>
          </a:p>
          <a:p>
            <a:r>
              <a:t>本文通过对大规模出版物与引用数据的追踪分析，对科学家群体的科研生涯寿命及其影响因素进行了实证研究。</a:t>
            </a:r>
          </a:p>
          <a:p>
            <a:r>
              <a:rPr b="1"/>
              <a:t>核心研究问题</a:t>
            </a:r>
            <a:r>
              <a:t>：论文旨在量化科学家“科学生命”的长度，即从发表首篇论文到末篇被引论文之间的活跃跨度，并探究其决定因素，挑战了“科学家创造力随年龄衰退”的简单假设。</a:t>
            </a:r>
          </a:p>
          <a:p>
            <a:r>
              <a:rPr b="1"/>
              <a:t>主要方法与数据</a:t>
            </a:r>
            <a:r>
              <a:t>：研究采用了大规模的学术数据库，通过跟踪科学家完整的发表与引用记录，运用统计模型（如生存分析）来定义和测量“科学生涯寿命”。分析重点在于区分生产力（发表数量）与持续影响力（引用持续期）。</a:t>
            </a:r>
          </a:p>
          <a:p>
            <a:r>
              <a:rPr b="1"/>
              <a:t>关键发现</a:t>
            </a:r>
            <a:r>
              <a:t>：</a:t>
            </a:r>
          </a:p>
          <a:p>
            <a:r>
              <a:rPr b="1"/>
              <a:t>生涯长度的异质性</a:t>
            </a:r>
            <a:r>
              <a:t>：科学家的科学生涯寿命存在巨大差异，且与学科领域密切相关。</a:t>
            </a:r>
            <a:br>
              <a:rPr/>
            </a:br>
            <a:r>
              <a:rPr b="1"/>
              <a:t>“持久影响力”模式</a:t>
            </a:r>
            <a:r>
              <a:t>：研究发现，早期职业生涯的成功（如发表高影响力论文）是预测科学家能否拥有“长寿”科学生涯（即其工作被长期引用）的最强指标之一，而非单纯的发表数量。</a:t>
            </a:r>
            <a:br>
              <a:rPr/>
            </a:br>
            <a:r>
              <a:rPr b="1"/>
              <a:t>“量”与“质”的分离</a:t>
            </a:r>
            <a:r>
              <a:t>：高生产力（多产）与持久影响力（长寿）是两个相关但可分离的维度。部分科学家可能高产但影响力持续时间短，而另一些则可能以较少但更关键的工作产生长期影响。</a:t>
            </a:r>
          </a:p>
          <a:p>
            <a:r>
              <a:rPr b="1"/>
              <a:t>结论与意义</a:t>
            </a:r>
            <a:r>
              <a:t>：该研究为理解科研人力资本的长期动态提供了新的数据驱动视角。它表明，支持科学家在早期取得突破性成果，可能比单纯追求持续的高产出更能延长其科学影响力的“寿命”，这对科研资助与人才评价政策具有启发意义。研究也展示了利用全周期数据追踪学术生涯轨迹的分析潜力。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"/>
          <p:cNvSpPr txBox="1"/>
          <p:nvPr/>
        </p:nvSpPr>
        <p:spPr>
          <a:xfrm>
            <a:off x="500284" y="265981"/>
            <a:ext cx="5369070" cy="674544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第三讲 词云与可视化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47" name="矩形 5"/>
          <p:cNvSpPr/>
          <p:nvPr/>
        </p:nvSpPr>
        <p:spPr>
          <a:xfrm>
            <a:off x="644819" y="1552302"/>
            <a:ext cx="11054812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just">
              <a:buAutoNum type="arabicPeriod"/>
            </a:pPr>
            <a:r>
              <a:rPr lang="zh-CN" altLang="en-US" sz="2800" dirty="0">
                <a:latin typeface="+mn-ea"/>
                <a:sym typeface="+mn-ea"/>
              </a:rPr>
              <a:t>用任意一款词云工具，制作一个好看的词云（内容合理即可），并对词云图有一段话的解释。</a:t>
            </a:r>
            <a:endParaRPr lang="zh-CN" altLang="en-US" sz="2800" dirty="0">
              <a:latin typeface="+mn-ea"/>
            </a:endParaRPr>
          </a:p>
          <a:p>
            <a:pPr marL="514350" indent="-514350" algn="just">
              <a:buFont typeface="+mj-lt"/>
              <a:buAutoNum type="arabicPeriod" startAt="2"/>
            </a:pPr>
            <a:r>
              <a:rPr lang="zh-CN" altLang="en-US" sz="2800" dirty="0">
                <a:latin typeface="+mn-ea"/>
                <a:sym typeface="+mn-ea"/>
              </a:rPr>
              <a:t>使用</a:t>
            </a:r>
            <a:r>
              <a:rPr lang="en-US" altLang="zh-CN" sz="2800" dirty="0" err="1">
                <a:latin typeface="+mn-ea"/>
                <a:sym typeface="+mn-ea"/>
              </a:rPr>
              <a:t>Echarts</a:t>
            </a:r>
            <a:r>
              <a:rPr lang="zh-CN" altLang="en-US" sz="2800" dirty="0">
                <a:latin typeface="+mn-ea"/>
                <a:sym typeface="+mn-ea"/>
              </a:rPr>
              <a:t>，制作</a:t>
            </a:r>
            <a:r>
              <a:rPr lang="en-US" altLang="zh-CN" sz="2800" dirty="0">
                <a:latin typeface="+mn-ea"/>
                <a:sym typeface="+mn-ea"/>
              </a:rPr>
              <a:t>3</a:t>
            </a:r>
            <a:r>
              <a:rPr lang="zh-CN" altLang="en-US" sz="2800" dirty="0">
                <a:latin typeface="+mn-ea"/>
                <a:sym typeface="+mn-ea"/>
              </a:rPr>
              <a:t>个以上图，其中一个</a:t>
            </a:r>
            <a:r>
              <a:rPr lang="zh-CN" altLang="en-US" sz="2800" u="sng" dirty="0">
                <a:solidFill>
                  <a:srgbClr val="FF0000"/>
                </a:solidFill>
                <a:latin typeface="+mn-ea"/>
                <a:sym typeface="+mn-ea"/>
              </a:rPr>
              <a:t>必须</a:t>
            </a:r>
            <a:r>
              <a:rPr lang="zh-CN" altLang="en-US" sz="2800" dirty="0">
                <a:latin typeface="+mn-ea"/>
                <a:sym typeface="+mn-ea"/>
              </a:rPr>
              <a:t>是“关系”，图的概念越明确（</a:t>
            </a:r>
            <a:r>
              <a:rPr lang="zh-CN" altLang="en-US" sz="2800" dirty="0">
                <a:solidFill>
                  <a:srgbClr val="FF0000"/>
                </a:solidFill>
                <a:latin typeface="+mn-ea"/>
                <a:sym typeface="+mn-ea"/>
              </a:rPr>
              <a:t>可解释，而不是自带的模板</a:t>
            </a:r>
            <a:r>
              <a:rPr lang="zh-CN" altLang="en-US" sz="2800" dirty="0">
                <a:latin typeface="+mn-ea"/>
                <a:sym typeface="+mn-ea"/>
              </a:rPr>
              <a:t>）越好。</a:t>
            </a:r>
            <a:endParaRPr lang="en-US" altLang="zh-CN" sz="2800" dirty="0">
              <a:latin typeface="+mn-ea"/>
              <a:sym typeface="+mn-ea"/>
            </a:endParaRPr>
          </a:p>
          <a:p>
            <a:pPr marL="514350" indent="-514350" algn="just">
              <a:buFont typeface="+mj-lt"/>
              <a:buAutoNum type="arabicPeriod" startAt="2"/>
            </a:pPr>
            <a:r>
              <a:rPr lang="zh-CN" altLang="en-US" sz="2800" u="sng" dirty="0">
                <a:latin typeface="+mn-ea"/>
                <a:sym typeface="+mn-ea"/>
              </a:rPr>
              <a:t>使用</a:t>
            </a:r>
            <a:r>
              <a:rPr lang="en-US" altLang="zh-CN" sz="2800" u="sng" dirty="0" err="1">
                <a:latin typeface="+mn-ea"/>
                <a:sym typeface="+mn-ea"/>
              </a:rPr>
              <a:t>Gehpi</a:t>
            </a:r>
            <a:r>
              <a:rPr lang="zh-CN" altLang="en-US" sz="2800" u="sng" dirty="0">
                <a:latin typeface="+mn-ea"/>
                <a:sym typeface="+mn-ea"/>
              </a:rPr>
              <a:t>、</a:t>
            </a:r>
            <a:r>
              <a:rPr lang="en-US" altLang="zh-CN" sz="2800" u="sng" dirty="0" err="1">
                <a:latin typeface="+mn-ea"/>
                <a:sym typeface="+mn-ea"/>
              </a:rPr>
              <a:t>VOSViewer</a:t>
            </a:r>
            <a:r>
              <a:rPr lang="zh-CN" altLang="en-US" sz="2800" u="sng" dirty="0">
                <a:latin typeface="+mn-ea"/>
                <a:sym typeface="+mn-ea"/>
              </a:rPr>
              <a:t>、</a:t>
            </a:r>
            <a:r>
              <a:rPr lang="en-US" altLang="zh-CN" sz="2800" u="sng" dirty="0" err="1">
                <a:latin typeface="+mn-ea"/>
                <a:sym typeface="+mn-ea"/>
              </a:rPr>
              <a:t>CiteSpace</a:t>
            </a:r>
            <a:r>
              <a:rPr lang="en-US" altLang="zh-CN" sz="2800" u="sng" dirty="0">
                <a:latin typeface="+mn-ea"/>
                <a:sym typeface="+mn-ea"/>
              </a:rPr>
              <a:t>…</a:t>
            </a:r>
            <a:r>
              <a:rPr lang="zh-CN" altLang="en-US" sz="2800" u="sng" dirty="0">
                <a:latin typeface="+mn-ea"/>
                <a:sym typeface="+mn-ea"/>
              </a:rPr>
              <a:t>其中任意一款工具，绘制任意你感兴趣的图谱</a:t>
            </a:r>
            <a:r>
              <a:rPr lang="en-US" altLang="zh-CN" sz="2800" u="sng" dirty="0">
                <a:latin typeface="+mn-ea"/>
                <a:sym typeface="+mn-ea"/>
              </a:rPr>
              <a:t>1-2</a:t>
            </a:r>
            <a:r>
              <a:rPr lang="zh-CN" altLang="en-US" sz="2800" u="sng" dirty="0">
                <a:latin typeface="+mn-ea"/>
                <a:sym typeface="+mn-ea"/>
              </a:rPr>
              <a:t>张。</a:t>
            </a:r>
            <a:endParaRPr lang="en-US" altLang="zh-CN" sz="2800" u="sng" dirty="0">
              <a:latin typeface="+mn-ea"/>
              <a:sym typeface="+mn-ea"/>
            </a:endParaRPr>
          </a:p>
          <a:p>
            <a:pPr marL="514350" indent="-514350" algn="just">
              <a:buFont typeface="+mj-lt"/>
              <a:buAutoNum type="arabicPeriod" startAt="2"/>
            </a:pPr>
            <a:r>
              <a:rPr lang="zh-CN" altLang="en-US" sz="2800" dirty="0">
                <a:latin typeface="+mn-ea"/>
                <a:sym typeface="+mn-ea"/>
              </a:rPr>
              <a:t>采用给的程序，实现一段科学家文本的词云图绘制，</a:t>
            </a:r>
            <a:r>
              <a:rPr lang="zh-CN" altLang="en-US" sz="2800" dirty="0">
                <a:solidFill>
                  <a:srgbClr val="FF0000"/>
                </a:solidFill>
                <a:latin typeface="+mn-ea"/>
                <a:sym typeface="+mn-ea"/>
              </a:rPr>
              <a:t>越清晰越好（生成的词云图要单独拿出来）</a:t>
            </a:r>
            <a:r>
              <a:rPr lang="zh-CN" altLang="en-US" sz="2800" dirty="0">
                <a:latin typeface="+mn-ea"/>
                <a:sym typeface="+mn-ea"/>
              </a:rPr>
              <a:t>。</a:t>
            </a:r>
            <a:endParaRPr/>
          </a:p>
          <a:p>
            <a:pPr algn="just"/>
            <a:endParaRPr lang="zh-CN" altLang="en-US" sz="2800" dirty="0"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3"/>
          <p:cNvSpPr txBox="1"/>
          <p:nvPr/>
        </p:nvSpPr>
        <p:spPr>
          <a:xfrm>
            <a:off x="937944" y="1329523"/>
            <a:ext cx="10456887" cy="4211585"/>
          </a:xfrm>
          <a:prstGeom prst="rect">
            <a:avLst/>
          </a:prstGeom>
        </p:spPr>
        <p:txBody>
          <a:bodyPr vert="horz" lIns="121920" tIns="60960" rIns="121920" bIns="60960" rtlCol="0" anchor="t"/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r>
              <a:rPr lang="zh-CN" altLang="en-US" sz="2400" dirty="0">
                <a:solidFill>
                  <a:srgbClr val="000000"/>
                </a:solidFill>
                <a:latin typeface="+mn-ea"/>
                <a:cs typeface="Times New Roman" panose="02020503050405090304" pitchFamily="18" charset="0"/>
              </a:rPr>
              <a:t>学习使用在线</a:t>
            </a:r>
            <a:r>
              <a:rPr lang="en-US" altLang="zh-CN" sz="2400" dirty="0">
                <a:latin typeface="+mn-ea"/>
              </a:rPr>
              <a:t>NLPIR</a:t>
            </a:r>
            <a:r>
              <a:rPr lang="zh-CN" altLang="en-US" sz="2400" dirty="0">
                <a:latin typeface="+mn-ea"/>
              </a:rPr>
              <a:t>分词系统或微词云分词或清华大学分词演示系统（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案例演示截图</a:t>
            </a:r>
            <a:r>
              <a:rPr lang="zh-CN" altLang="en-US" sz="2400" dirty="0">
                <a:latin typeface="+mn-ea"/>
              </a:rPr>
              <a:t>）；</a:t>
            </a:r>
            <a:endParaRPr lang="en-US" altLang="zh-CN" sz="2400" dirty="0">
              <a:latin typeface="+mn-ea"/>
            </a:endParaRPr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r>
              <a:rPr lang="zh-CN" altLang="en-US" sz="2400" dirty="0">
                <a:latin typeface="+mn-ea"/>
              </a:rPr>
              <a:t>安装</a:t>
            </a:r>
            <a:r>
              <a:rPr lang="en-US" altLang="zh-CN" sz="2400" dirty="0">
                <a:latin typeface="+mn-ea"/>
              </a:rPr>
              <a:t>python</a:t>
            </a:r>
            <a:r>
              <a:rPr lang="zh-CN" altLang="en-US" sz="2400" dirty="0">
                <a:latin typeface="+mn-ea"/>
              </a:rPr>
              <a:t>（</a:t>
            </a:r>
            <a:r>
              <a:rPr lang="en-US" altLang="zh-CN" sz="2400" dirty="0">
                <a:latin typeface="+mn-ea"/>
              </a:rPr>
              <a:t>anaconda</a:t>
            </a:r>
            <a:r>
              <a:rPr lang="zh-CN" altLang="en-US" sz="2400" dirty="0">
                <a:latin typeface="+mn-ea"/>
              </a:rPr>
              <a:t>）（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编写输出“</a:t>
            </a:r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Hello World. Hello ‘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你的姓名</a:t>
            </a:r>
            <a:r>
              <a:rPr lang="en-US" altLang="zh-CN" sz="2400" dirty="0">
                <a:solidFill>
                  <a:srgbClr val="FF0000"/>
                </a:solidFill>
                <a:latin typeface="+mn-ea"/>
              </a:rPr>
              <a:t>’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”</a:t>
            </a:r>
            <a:r>
              <a:rPr lang="zh-CN" altLang="en-US" sz="2400" dirty="0">
                <a:latin typeface="+mn-ea"/>
              </a:rPr>
              <a:t>）；</a:t>
            </a:r>
            <a:endParaRPr lang="en-US" altLang="zh-CN" sz="2400" dirty="0">
              <a:latin typeface="+mn-ea"/>
            </a:endParaRPr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r>
              <a:rPr lang="zh-CN" altLang="en-US" sz="2400" dirty="0">
                <a:latin typeface="+mn-ea"/>
              </a:rPr>
              <a:t>完成课后作业（</a:t>
            </a:r>
            <a:r>
              <a:rPr lang="en-US" altLang="zh-CN" sz="2400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001-</a:t>
            </a:r>
            <a:r>
              <a:rPr lang="en-US" sz="2400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004</a:t>
            </a:r>
            <a:r>
              <a:rPr lang="zh-CN" altLang="en-US" sz="2400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，</a:t>
            </a:r>
            <a:r>
              <a:rPr lang="en-US" altLang="zh-CN" sz="2400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4</a:t>
            </a:r>
            <a:r>
              <a:rPr lang="zh-CN" altLang="en-US" sz="2400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份代码的运行</a:t>
            </a:r>
            <a:r>
              <a:rPr lang="zh-CN" altLang="en-US" sz="2400" dirty="0">
                <a:latin typeface="+mn-ea"/>
              </a:rPr>
              <a:t>）。</a:t>
            </a:r>
            <a:endParaRPr/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endParaRPr lang="zh-CN" altLang="en-US" sz="2400" dirty="0">
              <a:latin typeface="+mn-ea"/>
            </a:endParaRPr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r>
              <a:rPr lang="zh-CN" altLang="en-US" sz="2400" dirty="0">
                <a:latin typeface="+mn-ea"/>
              </a:rPr>
              <a:t>阅读压缩文件中（“实体抽取论文</a:t>
            </a:r>
            <a:r>
              <a:rPr lang="en-US" altLang="zh-CN" sz="2400" dirty="0">
                <a:latin typeface="+mn-ea"/>
              </a:rPr>
              <a:t>-</a:t>
            </a:r>
            <a:r>
              <a:rPr lang="zh-CN" altLang="en-US" sz="2400" dirty="0">
                <a:latin typeface="+mn-ea"/>
              </a:rPr>
              <a:t>换成</a:t>
            </a:r>
            <a:r>
              <a:rPr lang="en-US" altLang="zh-CN" sz="2400" dirty="0">
                <a:latin typeface="+mn-ea"/>
              </a:rPr>
              <a:t>PDF</a:t>
            </a:r>
            <a:r>
              <a:rPr lang="zh-CN" altLang="en-US" sz="2400" dirty="0">
                <a:latin typeface="+mn-ea"/>
              </a:rPr>
              <a:t>”）中的其中一篇论文，并做阅读总结（</a:t>
            </a:r>
            <a:r>
              <a:rPr lang="en-US" altLang="zh-CN" sz="2400" dirty="0">
                <a:latin typeface="+mn-ea"/>
              </a:rPr>
              <a:t>1</a:t>
            </a:r>
            <a:r>
              <a:rPr lang="zh-CN" altLang="en-US" sz="2400" dirty="0">
                <a:latin typeface="+mn-ea"/>
              </a:rPr>
              <a:t>页</a:t>
            </a:r>
            <a:r>
              <a:rPr lang="en-US" altLang="zh-CN" sz="2400" dirty="0">
                <a:latin typeface="+mn-ea"/>
              </a:rPr>
              <a:t>PPT</a:t>
            </a:r>
            <a:r>
              <a:rPr lang="zh-CN" altLang="en-US" sz="2400" dirty="0">
                <a:latin typeface="+mn-ea"/>
              </a:rPr>
              <a:t>即可）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（仅信管）</a:t>
            </a:r>
            <a:r>
              <a:rPr lang="zh-CN" altLang="en-US" sz="2400" dirty="0">
                <a:latin typeface="+mn-ea"/>
              </a:rPr>
              <a:t>。</a:t>
            </a:r>
            <a:endParaRPr/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r>
              <a:rPr lang="zh-CN" altLang="en-US" sz="2400" dirty="0">
                <a:latin typeface="+mn-ea"/>
              </a:rPr>
              <a:t>谈一谈在营销学科</a:t>
            </a:r>
            <a:r>
              <a:rPr lang="en-US" altLang="zh-CN" sz="2400" dirty="0">
                <a:latin typeface="+mn-ea"/>
              </a:rPr>
              <a:t>/</a:t>
            </a:r>
            <a:r>
              <a:rPr lang="zh-CN" altLang="en-US" sz="2400" dirty="0">
                <a:latin typeface="+mn-ea"/>
              </a:rPr>
              <a:t>领域，文本、文本分词以及实体的内涵。例如：客户关系管理中，文本分析的价值。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（仅营销）</a:t>
            </a:r>
            <a:endParaRPr lang="en-US" altLang="zh-CN" sz="2400" dirty="0">
              <a:latin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solidFill>
                <a:srgbClr val="000000"/>
              </a:solidFill>
              <a:latin typeface="+mn-ea"/>
              <a:cs typeface="Times New Roman" panose="02020503050405090304" pitchFamily="18" charset="0"/>
            </a:endParaRPr>
          </a:p>
        </p:txBody>
      </p:sp>
      <p:sp>
        <p:nvSpPr>
          <p:cNvPr id="86" name="矩形 1"/>
          <p:cNvSpPr/>
          <p:nvPr/>
        </p:nvSpPr>
        <p:spPr>
          <a:xfrm>
            <a:off x="94535" y="291900"/>
            <a:ext cx="4442460" cy="632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7630" lvl="0" algn="ctr">
              <a:lnSpc>
                <a:spcPct val="110000"/>
              </a:lnSpc>
              <a:buClr>
                <a:srgbClr val="0070C0"/>
              </a:buClr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第一讲 课程导言与分词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1"/>
          <p:cNvSpPr txBox="1"/>
          <p:nvPr/>
        </p:nvSpPr>
        <p:spPr>
          <a:xfrm>
            <a:off x="500284" y="265981"/>
            <a:ext cx="5369070" cy="674544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第三讲 词云与可视化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50" name="矩形 5"/>
          <p:cNvSpPr/>
          <p:nvPr/>
        </p:nvSpPr>
        <p:spPr>
          <a:xfrm>
            <a:off x="341948" y="1208173"/>
            <a:ext cx="110548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b="1" dirty="0">
                <a:latin typeface="+mn-ea"/>
                <a:sym typeface="+mn-ea"/>
              </a:rPr>
              <a:t>1.</a:t>
            </a:r>
            <a:r>
              <a:rPr lang="zh-CN" altLang="en-US" sz="2000" b="1" dirty="0">
                <a:latin typeface="+mn-ea"/>
                <a:sym typeface="+mn-ea"/>
              </a:rPr>
              <a:t>用任意一款词云工具，制作一个好看的词云（内容合理即可），并对词云图有一段话的解释。</a:t>
            </a:r>
            <a:endParaRPr lang="zh-CN" altLang="en-US" sz="2000" b="1" dirty="0">
              <a:latin typeface="+mn-ea"/>
            </a:endParaRPr>
          </a:p>
          <a:p>
            <a:pPr algn="just"/>
            <a:endParaRPr lang="zh-CN" altLang="en-US" sz="2800" dirty="0">
              <a:latin typeface="+mn-ea"/>
              <a:sym typeface="+mn-ea"/>
            </a:endParaRPr>
          </a:p>
        </p:txBody>
      </p:sp>
      <p:sp>
        <p:nvSpPr>
          <p:cNvPr id="51" name="文本框 3"/>
          <p:cNvSpPr txBox="1"/>
          <p:nvPr/>
        </p:nvSpPr>
        <p:spPr>
          <a:xfrm>
            <a:off x="6548284" y="2301624"/>
            <a:ext cx="39243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Pajek</a:t>
            </a:r>
            <a:r>
              <a:rPr lang="zh-CN"/>
              <a:t>具有强大的图形处理能力，除普通网络外，还能构建一些特殊的网络如多关系网络，暂时性网络等。</a:t>
            </a:r>
            <a:endParaRPr/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930" y="1935272"/>
            <a:ext cx="5029424" cy="393595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1"/>
          <p:cNvSpPr txBox="1"/>
          <p:nvPr/>
        </p:nvSpPr>
        <p:spPr>
          <a:xfrm>
            <a:off x="500284" y="265981"/>
            <a:ext cx="5369070" cy="674544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第三讲 词云与可视化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55" name="矩形 5"/>
          <p:cNvSpPr/>
          <p:nvPr/>
        </p:nvSpPr>
        <p:spPr>
          <a:xfrm>
            <a:off x="341948" y="1208173"/>
            <a:ext cx="11054812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b="1" dirty="0">
                <a:latin typeface="+mn-ea"/>
                <a:sym typeface="+mn-ea"/>
              </a:rPr>
              <a:t>2.</a:t>
            </a:r>
            <a:r>
              <a:rPr lang="zh-CN" altLang="en-US" sz="2000" b="1" dirty="0">
                <a:latin typeface="+mn-ea"/>
                <a:sym typeface="+mn-ea"/>
              </a:rPr>
              <a:t>使用</a:t>
            </a:r>
            <a:r>
              <a:rPr lang="en-US" altLang="zh-CN" sz="2000" b="1" dirty="0" err="1">
                <a:latin typeface="+mn-ea"/>
                <a:sym typeface="+mn-ea"/>
              </a:rPr>
              <a:t>Echarts</a:t>
            </a:r>
            <a:r>
              <a:rPr lang="zh-CN" altLang="en-US" sz="2000" b="1" dirty="0">
                <a:latin typeface="+mn-ea"/>
                <a:sym typeface="+mn-ea"/>
              </a:rPr>
              <a:t>，制作</a:t>
            </a:r>
            <a:r>
              <a:rPr lang="en-US" altLang="zh-CN" sz="2000" b="1" dirty="0">
                <a:latin typeface="+mn-ea"/>
                <a:sym typeface="+mn-ea"/>
              </a:rPr>
              <a:t>3</a:t>
            </a:r>
            <a:r>
              <a:rPr lang="zh-CN" altLang="en-US" sz="2000" b="1" dirty="0">
                <a:latin typeface="+mn-ea"/>
                <a:sym typeface="+mn-ea"/>
              </a:rPr>
              <a:t>个以上图，其中一个</a:t>
            </a:r>
            <a:r>
              <a:rPr lang="zh-CN" altLang="en-US" sz="2000" b="1" u="sng" dirty="0">
                <a:solidFill>
                  <a:srgbClr val="FF0000"/>
                </a:solidFill>
                <a:latin typeface="+mn-ea"/>
                <a:sym typeface="+mn-ea"/>
              </a:rPr>
              <a:t>必须</a:t>
            </a:r>
            <a:r>
              <a:rPr lang="zh-CN" altLang="en-US" sz="2000" b="1" dirty="0">
                <a:latin typeface="+mn-ea"/>
                <a:sym typeface="+mn-ea"/>
              </a:rPr>
              <a:t>是“关系”，图的概念越明确（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  <a:sym typeface="+mn-ea"/>
              </a:rPr>
              <a:t>可解释，而不是自带的模板</a:t>
            </a:r>
            <a:r>
              <a:rPr lang="zh-CN" altLang="en-US" sz="2000" b="1" dirty="0">
                <a:latin typeface="+mn-ea"/>
                <a:sym typeface="+mn-ea"/>
              </a:rPr>
              <a:t>）越好。</a:t>
            </a:r>
            <a:endParaRPr lang="en-US" altLang="zh-CN" sz="2000" b="1" dirty="0">
              <a:latin typeface="+mn-ea"/>
              <a:sym typeface="+mn-ea"/>
            </a:endParaRPr>
          </a:p>
          <a:p>
            <a:pPr algn="just"/>
            <a:endParaRPr lang="zh-CN" altLang="en-US" sz="2800" dirty="0">
              <a:latin typeface="+mn-ea"/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EEA188A-2857-AB22-4C0B-DD5BEDB5E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85" y="1860993"/>
            <a:ext cx="9607812" cy="378883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1"/>
          <p:cNvSpPr txBox="1"/>
          <p:nvPr/>
        </p:nvSpPr>
        <p:spPr>
          <a:xfrm>
            <a:off x="500284" y="265981"/>
            <a:ext cx="5369070" cy="674544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第三讲 词云与可视化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59" name="矩形 5"/>
          <p:cNvSpPr/>
          <p:nvPr/>
        </p:nvSpPr>
        <p:spPr>
          <a:xfrm>
            <a:off x="341948" y="1208173"/>
            <a:ext cx="11054812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b="1" dirty="0">
                <a:latin typeface="+mn-ea"/>
                <a:sym typeface="+mn-ea"/>
              </a:rPr>
              <a:t>2.</a:t>
            </a:r>
            <a:r>
              <a:rPr lang="zh-CN" altLang="en-US" sz="2000" b="1" dirty="0">
                <a:latin typeface="+mn-ea"/>
                <a:sym typeface="+mn-ea"/>
              </a:rPr>
              <a:t>使用</a:t>
            </a:r>
            <a:r>
              <a:rPr lang="en-US" altLang="zh-CN" sz="2000" b="1" dirty="0" err="1">
                <a:latin typeface="+mn-ea"/>
                <a:sym typeface="+mn-ea"/>
              </a:rPr>
              <a:t>Echarts</a:t>
            </a:r>
            <a:r>
              <a:rPr lang="zh-CN" altLang="en-US" sz="2000" b="1" dirty="0">
                <a:latin typeface="+mn-ea"/>
                <a:sym typeface="+mn-ea"/>
              </a:rPr>
              <a:t>，制作</a:t>
            </a:r>
            <a:r>
              <a:rPr lang="en-US" altLang="zh-CN" sz="2000" b="1" dirty="0">
                <a:latin typeface="+mn-ea"/>
                <a:sym typeface="+mn-ea"/>
              </a:rPr>
              <a:t>3</a:t>
            </a:r>
            <a:r>
              <a:rPr lang="zh-CN" altLang="en-US" sz="2000" b="1" dirty="0">
                <a:latin typeface="+mn-ea"/>
                <a:sym typeface="+mn-ea"/>
              </a:rPr>
              <a:t>个以上图，其中一个</a:t>
            </a:r>
            <a:r>
              <a:rPr lang="zh-CN" altLang="en-US" sz="2000" b="1" u="sng" dirty="0">
                <a:solidFill>
                  <a:srgbClr val="FF0000"/>
                </a:solidFill>
                <a:latin typeface="+mn-ea"/>
                <a:sym typeface="+mn-ea"/>
              </a:rPr>
              <a:t>必须</a:t>
            </a:r>
            <a:r>
              <a:rPr lang="zh-CN" altLang="en-US" sz="2000" b="1" dirty="0">
                <a:latin typeface="+mn-ea"/>
                <a:sym typeface="+mn-ea"/>
              </a:rPr>
              <a:t>是“关系”，图的概念越明确（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  <a:sym typeface="+mn-ea"/>
              </a:rPr>
              <a:t>可解释，而不是自带的模板</a:t>
            </a:r>
            <a:r>
              <a:rPr lang="zh-CN" altLang="en-US" sz="2000" b="1" dirty="0">
                <a:latin typeface="+mn-ea"/>
                <a:sym typeface="+mn-ea"/>
              </a:rPr>
              <a:t>）越好。</a:t>
            </a:r>
            <a:endParaRPr lang="en-US" altLang="zh-CN" sz="2000" b="1" dirty="0">
              <a:latin typeface="+mn-ea"/>
              <a:sym typeface="+mn-ea"/>
            </a:endParaRPr>
          </a:p>
          <a:p>
            <a:pPr algn="just"/>
            <a:endParaRPr lang="zh-CN" altLang="en-US" sz="2800" dirty="0">
              <a:latin typeface="+mn-ea"/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5208A2-C7BB-34C7-BF82-EEA7D578E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625" y="1960385"/>
            <a:ext cx="8309567" cy="3804312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1"/>
          <p:cNvSpPr txBox="1"/>
          <p:nvPr/>
        </p:nvSpPr>
        <p:spPr>
          <a:xfrm>
            <a:off x="500284" y="265981"/>
            <a:ext cx="5369070" cy="674544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第三讲 词云与可视化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63" name="矩形 5"/>
          <p:cNvSpPr/>
          <p:nvPr/>
        </p:nvSpPr>
        <p:spPr>
          <a:xfrm>
            <a:off x="341948" y="1208173"/>
            <a:ext cx="11054812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b="1" dirty="0">
                <a:latin typeface="+mn-ea"/>
                <a:sym typeface="+mn-ea"/>
              </a:rPr>
              <a:t>2.</a:t>
            </a:r>
            <a:r>
              <a:rPr lang="zh-CN" altLang="en-US" sz="2000" b="1" dirty="0">
                <a:latin typeface="+mn-ea"/>
                <a:sym typeface="+mn-ea"/>
              </a:rPr>
              <a:t>使用</a:t>
            </a:r>
            <a:r>
              <a:rPr lang="en-US" altLang="zh-CN" sz="2000" b="1" dirty="0" err="1">
                <a:latin typeface="+mn-ea"/>
                <a:sym typeface="+mn-ea"/>
              </a:rPr>
              <a:t>Echarts</a:t>
            </a:r>
            <a:r>
              <a:rPr lang="zh-CN" altLang="en-US" sz="2000" b="1" dirty="0">
                <a:latin typeface="+mn-ea"/>
                <a:sym typeface="+mn-ea"/>
              </a:rPr>
              <a:t>，制作</a:t>
            </a:r>
            <a:r>
              <a:rPr lang="en-US" altLang="zh-CN" sz="2000" b="1" dirty="0">
                <a:latin typeface="+mn-ea"/>
                <a:sym typeface="+mn-ea"/>
              </a:rPr>
              <a:t>3</a:t>
            </a:r>
            <a:r>
              <a:rPr lang="zh-CN" altLang="en-US" sz="2000" b="1" dirty="0">
                <a:latin typeface="+mn-ea"/>
                <a:sym typeface="+mn-ea"/>
              </a:rPr>
              <a:t>个以上图，其中一个</a:t>
            </a:r>
            <a:r>
              <a:rPr lang="zh-CN" altLang="en-US" sz="2000" b="1" u="sng" dirty="0">
                <a:solidFill>
                  <a:srgbClr val="FF0000"/>
                </a:solidFill>
                <a:latin typeface="+mn-ea"/>
                <a:sym typeface="+mn-ea"/>
              </a:rPr>
              <a:t>必须</a:t>
            </a:r>
            <a:r>
              <a:rPr lang="zh-CN" altLang="en-US" sz="2000" b="1" dirty="0">
                <a:latin typeface="+mn-ea"/>
                <a:sym typeface="+mn-ea"/>
              </a:rPr>
              <a:t>是“关系”，图的概念越明确（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  <a:sym typeface="+mn-ea"/>
              </a:rPr>
              <a:t>可解释，而不是自带的模板</a:t>
            </a:r>
            <a:r>
              <a:rPr lang="zh-CN" altLang="en-US" sz="2000" b="1" dirty="0">
                <a:latin typeface="+mn-ea"/>
                <a:sym typeface="+mn-ea"/>
              </a:rPr>
              <a:t>）越好。</a:t>
            </a:r>
            <a:endParaRPr lang="en-US" altLang="zh-CN" sz="2000" b="1" dirty="0">
              <a:latin typeface="+mn-ea"/>
              <a:sym typeface="+mn-ea"/>
            </a:endParaRPr>
          </a:p>
          <a:p>
            <a:pPr algn="just"/>
            <a:endParaRPr lang="zh-CN" altLang="en-US" sz="2800" dirty="0">
              <a:latin typeface="+mn-ea"/>
              <a:sym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7B168D-4878-607C-80F1-7BF22B334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61" y="2087217"/>
            <a:ext cx="8395402" cy="374705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 txBox="1"/>
          <p:nvPr/>
        </p:nvSpPr>
        <p:spPr>
          <a:xfrm>
            <a:off x="500284" y="265981"/>
            <a:ext cx="5369070" cy="674544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第三讲 词云与可视化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67" name="矩形 5"/>
          <p:cNvSpPr/>
          <p:nvPr/>
        </p:nvSpPr>
        <p:spPr>
          <a:xfrm>
            <a:off x="341947" y="1055773"/>
            <a:ext cx="11065301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b="1" dirty="0">
                <a:latin typeface="+mn-ea"/>
                <a:sym typeface="+mn-ea"/>
              </a:rPr>
              <a:t>3.</a:t>
            </a:r>
            <a:r>
              <a:rPr lang="zh-CN" altLang="en-US" sz="2000" b="1" u="sng" dirty="0">
                <a:latin typeface="+mn-ea"/>
                <a:sym typeface="+mn-ea"/>
              </a:rPr>
              <a:t>使用</a:t>
            </a:r>
            <a:r>
              <a:rPr lang="en-US" altLang="zh-CN" sz="2000" b="1" u="sng" dirty="0" err="1">
                <a:latin typeface="+mn-ea"/>
                <a:sym typeface="+mn-ea"/>
              </a:rPr>
              <a:t>Gehpi</a:t>
            </a:r>
            <a:r>
              <a:rPr lang="zh-CN" altLang="en-US" sz="2000" b="1" u="sng" dirty="0">
                <a:latin typeface="+mn-ea"/>
                <a:sym typeface="+mn-ea"/>
              </a:rPr>
              <a:t>、</a:t>
            </a:r>
            <a:r>
              <a:rPr lang="en-US" altLang="zh-CN" sz="2000" b="1" u="sng" dirty="0" err="1">
                <a:latin typeface="+mn-ea"/>
                <a:sym typeface="+mn-ea"/>
              </a:rPr>
              <a:t>VOSViewer</a:t>
            </a:r>
            <a:r>
              <a:rPr lang="zh-CN" altLang="en-US" sz="2000" b="1" u="sng" dirty="0">
                <a:latin typeface="+mn-ea"/>
                <a:sym typeface="+mn-ea"/>
              </a:rPr>
              <a:t>、</a:t>
            </a:r>
            <a:r>
              <a:rPr lang="en-US" altLang="zh-CN" sz="2000" b="1" u="sng" dirty="0" err="1">
                <a:latin typeface="+mn-ea"/>
                <a:sym typeface="+mn-ea"/>
              </a:rPr>
              <a:t>CiteSpace</a:t>
            </a:r>
            <a:r>
              <a:rPr lang="en-US" altLang="zh-CN" sz="2000" b="1" u="sng" dirty="0">
                <a:latin typeface="+mn-ea"/>
                <a:sym typeface="+mn-ea"/>
              </a:rPr>
              <a:t>…</a:t>
            </a:r>
            <a:r>
              <a:rPr lang="zh-CN" altLang="en-US" sz="2000" b="1" u="sng" dirty="0">
                <a:latin typeface="+mn-ea"/>
                <a:sym typeface="+mn-ea"/>
              </a:rPr>
              <a:t>其中任意一款工具，绘制任意你感兴趣的图谱</a:t>
            </a:r>
            <a:r>
              <a:rPr lang="en-US" altLang="zh-CN" sz="2000" b="1" u="sng" dirty="0">
                <a:latin typeface="+mn-ea"/>
                <a:sym typeface="+mn-ea"/>
              </a:rPr>
              <a:t>1-2</a:t>
            </a:r>
            <a:r>
              <a:rPr lang="zh-CN" altLang="en-US" sz="2000" b="1" u="sng" dirty="0">
                <a:latin typeface="+mn-ea"/>
                <a:sym typeface="+mn-ea"/>
              </a:rPr>
              <a:t>张。</a:t>
            </a:r>
            <a:endParaRPr lang="en-US" altLang="zh-CN" sz="2000" b="1" u="sng" dirty="0">
              <a:latin typeface="+mn-ea"/>
              <a:sym typeface="+mn-ea"/>
            </a:endParaRPr>
          </a:p>
          <a:p>
            <a:pPr algn="just"/>
            <a:endParaRPr lang="en-US" altLang="zh-CN" sz="2000" b="1" dirty="0">
              <a:latin typeface="+mn-ea"/>
              <a:sym typeface="+mn-ea"/>
            </a:endParaRPr>
          </a:p>
          <a:p>
            <a:pPr algn="just"/>
            <a:endParaRPr lang="zh-CN" altLang="en-US" sz="2800" dirty="0">
              <a:latin typeface="+mn-ea"/>
              <a:sym typeface="+mn-ea"/>
            </a:endParaRPr>
          </a:p>
        </p:txBody>
      </p:sp>
      <p:pic>
        <p:nvPicPr>
          <p:cNvPr id="6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0967" y="1625159"/>
            <a:ext cx="8814045" cy="39766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1"/>
          <p:cNvSpPr txBox="1"/>
          <p:nvPr/>
        </p:nvSpPr>
        <p:spPr>
          <a:xfrm>
            <a:off x="500284" y="265981"/>
            <a:ext cx="5369070" cy="674544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Trebuchet MS" panose="020B0603020202020204" pitchFamily="18" charset="0"/>
                <a:cs typeface="Trebuchet MS" panose="020B0603020202020204" pitchFamily="18" charset="0"/>
              </a:rPr>
              <a:t>第三讲 词云与可视化</a:t>
            </a:r>
            <a:endParaRPr lang="en-US" altLang="zh-CN" sz="3600" b="1" dirty="0">
              <a:solidFill>
                <a:srgbClr val="FF0000"/>
              </a:solidFill>
              <a:latin typeface="Trebuchet MS" panose="020B0603020202020204" pitchFamily="18" charset="0"/>
              <a:cs typeface="Trebuchet MS" panose="020B0603020202020204" pitchFamily="18" charset="0"/>
            </a:endParaRPr>
          </a:p>
        </p:txBody>
      </p:sp>
      <p:sp>
        <p:nvSpPr>
          <p:cNvPr id="71" name="矩形 5"/>
          <p:cNvSpPr/>
          <p:nvPr/>
        </p:nvSpPr>
        <p:spPr>
          <a:xfrm>
            <a:off x="341948" y="1208173"/>
            <a:ext cx="11054812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2000" b="1" dirty="0">
                <a:latin typeface="+mn-ea"/>
                <a:sym typeface="+mn-ea"/>
              </a:rPr>
              <a:t>4.</a:t>
            </a:r>
            <a:r>
              <a:rPr lang="zh-CN" altLang="en-US" sz="2000" b="1" dirty="0">
                <a:latin typeface="+mn-ea"/>
                <a:sym typeface="+mn-ea"/>
              </a:rPr>
              <a:t>采用给的程序，实现一段科学家文本的词云图绘制，</a:t>
            </a:r>
            <a:r>
              <a:rPr lang="zh-CN" altLang="en-US" sz="2000" b="1" dirty="0">
                <a:solidFill>
                  <a:srgbClr val="FF0000"/>
                </a:solidFill>
                <a:latin typeface="+mn-ea"/>
                <a:sym typeface="+mn-ea"/>
              </a:rPr>
              <a:t>越清晰越好（生成的词云图要单独拿出来）</a:t>
            </a:r>
            <a:r>
              <a:rPr lang="zh-CN" altLang="en-US" sz="2000" b="1" dirty="0">
                <a:latin typeface="+mn-ea"/>
                <a:sym typeface="+mn-ea"/>
              </a:rPr>
              <a:t>。</a:t>
            </a:r>
            <a:endParaRPr/>
          </a:p>
          <a:p>
            <a:pPr algn="just"/>
            <a:endParaRPr lang="zh-CN" altLang="en-US" sz="2800" dirty="0">
              <a:latin typeface="+mn-ea"/>
              <a:sym typeface="+mn-ea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339" y="1627248"/>
            <a:ext cx="5670321" cy="457313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1"/>
          <p:cNvSpPr txBox="1"/>
          <p:nvPr/>
        </p:nvSpPr>
        <p:spPr>
          <a:xfrm>
            <a:off x="500284" y="265981"/>
            <a:ext cx="1055067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第四讲 情感分析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75" name="Rectangle 3"/>
          <p:cNvSpPr txBox="1"/>
          <p:nvPr/>
        </p:nvSpPr>
        <p:spPr>
          <a:xfrm>
            <a:off x="937895" y="1329690"/>
            <a:ext cx="10457180" cy="445135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r>
              <a:rPr lang="zh-CN" altLang="en-US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使用</a:t>
            </a:r>
            <a:r>
              <a:rPr lang="en-US" altLang="zh-CN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给的情感分析平台（或其它平台），对文本情感进行分析，并截图</a:t>
            </a:r>
            <a:r>
              <a:rPr lang="zh-CN" altLang="en-US" dirty="0">
                <a:latin typeface="+mn-ea"/>
                <a:sym typeface="+mn-ea"/>
              </a:rPr>
              <a:t>；</a:t>
            </a:r>
            <a:endParaRPr lang="en-US" altLang="zh-CN" dirty="0">
              <a:latin typeface="+mn-ea"/>
            </a:endParaRPr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r>
              <a:rPr lang="zh-CN" altLang="en-US" dirty="0">
                <a:latin typeface="+mn-ea"/>
                <a:sym typeface="+mn-ea"/>
              </a:rPr>
              <a:t>完成sentiment_analysis_1</a:t>
            </a:r>
            <a:r>
              <a:rPr lang="en-US" altLang="zh-CN" dirty="0">
                <a:latin typeface="+mn-ea"/>
                <a:sym typeface="+mn-ea"/>
              </a:rPr>
              <a:t>-sentiment_analysis_4</a:t>
            </a:r>
            <a:r>
              <a:rPr lang="zh-CN" altLang="en-US" dirty="0">
                <a:latin typeface="+mn-ea"/>
                <a:sym typeface="+mn-ea"/>
              </a:rPr>
              <a:t>，</a:t>
            </a:r>
            <a:r>
              <a:rPr lang="en-US" altLang="zh-CN" dirty="0">
                <a:latin typeface="+mn-ea"/>
                <a:sym typeface="+mn-ea"/>
              </a:rPr>
              <a:t>4</a:t>
            </a:r>
            <a:r>
              <a:rPr lang="zh-CN" altLang="en-US" dirty="0">
                <a:latin typeface="+mn-ea"/>
                <a:sym typeface="+mn-ea"/>
              </a:rPr>
              <a:t>份代码。做截图，并简要做代码运行总结分析。</a:t>
            </a:r>
            <a:endParaRPr/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endParaRPr lang="zh-CN" altLang="en-US" dirty="0">
              <a:latin typeface="+mn-ea"/>
              <a:sym typeface="+mn-ea"/>
            </a:endParaRPr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r>
              <a:rPr lang="zh-CN" altLang="en-US" dirty="0">
                <a:latin typeface="+mn-ea"/>
                <a:sym typeface="+mn-ea"/>
              </a:rPr>
              <a:t>谈一谈情感分析在营销学科</a:t>
            </a:r>
            <a:r>
              <a:rPr lang="en-US" altLang="zh-CN" dirty="0">
                <a:latin typeface="+mn-ea"/>
                <a:sym typeface="+mn-ea"/>
              </a:rPr>
              <a:t>/</a:t>
            </a:r>
            <a:r>
              <a:rPr lang="zh-CN" altLang="en-US" dirty="0">
                <a:latin typeface="+mn-ea"/>
                <a:sym typeface="+mn-ea"/>
              </a:rPr>
              <a:t>领域的应用以及价值；并且分析大语言模型（</a:t>
            </a:r>
            <a:r>
              <a:rPr lang="en-US" altLang="zh-CN" dirty="0">
                <a:latin typeface="+mn-ea"/>
                <a:sym typeface="+mn-ea"/>
              </a:rPr>
              <a:t>LLM</a:t>
            </a:r>
            <a:r>
              <a:rPr lang="zh-CN" altLang="en-US" dirty="0">
                <a:latin typeface="+mn-ea"/>
                <a:sym typeface="+mn-ea"/>
              </a:rPr>
              <a:t>）在该领域可能带来的新应用与新改变（</a:t>
            </a:r>
            <a:r>
              <a:rPr lang="zh-CN" altLang="en-US" dirty="0">
                <a:solidFill>
                  <a:srgbClr val="FF0000"/>
                </a:solidFill>
                <a:latin typeface="+mn-ea"/>
                <a:sym typeface="+mn-ea"/>
              </a:rPr>
              <a:t>仅营销</a:t>
            </a:r>
            <a:r>
              <a:rPr lang="zh-CN" altLang="en-US" dirty="0">
                <a:latin typeface="+mn-ea"/>
                <a:sym typeface="+mn-ea"/>
              </a:rPr>
              <a:t>）。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1"/>
          <p:cNvSpPr txBox="1"/>
          <p:nvPr/>
        </p:nvSpPr>
        <p:spPr>
          <a:xfrm>
            <a:off x="500284" y="265981"/>
            <a:ext cx="1055067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第四讲 情感分析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78" name="Rectangle 3"/>
          <p:cNvSpPr txBox="1"/>
          <p:nvPr/>
        </p:nvSpPr>
        <p:spPr>
          <a:xfrm>
            <a:off x="408978" y="1123502"/>
            <a:ext cx="10457180" cy="445135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1.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使用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PPT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给的情感分析平台（或其它平台），对文本情感进行分析，并截图</a:t>
            </a:r>
            <a:r>
              <a:rPr lang="zh-CN" altLang="en-US" sz="2400" b="1" dirty="0">
                <a:latin typeface="+mn-ea"/>
                <a:sym typeface="+mn-ea"/>
              </a:rPr>
              <a:t>；</a:t>
            </a:r>
            <a:endParaRPr lang="en-US" altLang="zh-CN" sz="2400" b="1" dirty="0"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2EDC71E-26B9-EC8E-3808-E82C8D190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203" y="1938130"/>
            <a:ext cx="10550671" cy="4144618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Box 1"/>
          <p:cNvSpPr txBox="1"/>
          <p:nvPr/>
        </p:nvSpPr>
        <p:spPr>
          <a:xfrm>
            <a:off x="500284" y="265981"/>
            <a:ext cx="1055067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第四讲 情感分析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82" name="Rectangle 3"/>
          <p:cNvSpPr txBox="1"/>
          <p:nvPr/>
        </p:nvSpPr>
        <p:spPr>
          <a:xfrm>
            <a:off x="408978" y="1123502"/>
            <a:ext cx="10457180" cy="445135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20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2.</a:t>
            </a:r>
            <a:r>
              <a:rPr lang="zh-CN" altLang="en-US" sz="2000" b="1" dirty="0">
                <a:latin typeface="+mn-ea"/>
                <a:sym typeface="+mn-ea"/>
              </a:rPr>
              <a:t>完成sentiment_analysis_1</a:t>
            </a:r>
            <a:r>
              <a:rPr lang="en-US" altLang="zh-CN" sz="2000" b="1" dirty="0">
                <a:latin typeface="+mn-ea"/>
                <a:sym typeface="+mn-ea"/>
              </a:rPr>
              <a:t>-sentiment_analysis_4</a:t>
            </a:r>
            <a:r>
              <a:rPr lang="zh-CN" altLang="en-US" sz="2000" b="1" dirty="0">
                <a:latin typeface="+mn-ea"/>
                <a:sym typeface="+mn-ea"/>
              </a:rPr>
              <a:t>，</a:t>
            </a:r>
            <a:r>
              <a:rPr lang="en-US" altLang="zh-CN" sz="2000" b="1" dirty="0">
                <a:latin typeface="+mn-ea"/>
                <a:sym typeface="+mn-ea"/>
              </a:rPr>
              <a:t>4</a:t>
            </a:r>
            <a:r>
              <a:rPr lang="zh-CN" altLang="en-US" sz="2000" b="1" dirty="0">
                <a:latin typeface="+mn-ea"/>
                <a:sym typeface="+mn-ea"/>
              </a:rPr>
              <a:t>份代码。做截图，并简要做代码运行总结分析。</a:t>
            </a:r>
            <a:r>
              <a:rPr lang="en-US" altLang="zh-CN" sz="2000" b="1" dirty="0">
                <a:latin typeface="+mn-ea"/>
                <a:sym typeface="+mn-ea"/>
              </a:rPr>
              <a:t>1</a:t>
            </a:r>
            <a:endParaRPr lang="zh-CN" altLang="en-US" sz="2000" b="1" dirty="0">
              <a:latin typeface="+mn-ea"/>
              <a:sym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latin typeface="+mn-ea"/>
            </a:endParaRPr>
          </a:p>
        </p:txBody>
      </p:sp>
      <p:pic>
        <p:nvPicPr>
          <p:cNvPr id="83" name="图片 3"/>
          <p:cNvPicPr>
            <a:picLocks noChangeAspect="1"/>
          </p:cNvPicPr>
          <p:nvPr/>
        </p:nvPicPr>
        <p:blipFill>
          <a:blip r:embed="rId3"/>
          <a:srcRect l="8366" r="6110"/>
          <a:stretch>
            <a:fillRect/>
          </a:stretch>
        </p:blipFill>
        <p:spPr>
          <a:xfrm>
            <a:off x="1501604" y="2135246"/>
            <a:ext cx="8548031" cy="3886439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1"/>
          <p:cNvSpPr txBox="1"/>
          <p:nvPr/>
        </p:nvSpPr>
        <p:spPr>
          <a:xfrm>
            <a:off x="500284" y="265981"/>
            <a:ext cx="1055067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第四讲 情感分析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89" name="Rectangle 3"/>
          <p:cNvSpPr txBox="1"/>
          <p:nvPr/>
        </p:nvSpPr>
        <p:spPr>
          <a:xfrm>
            <a:off x="408978" y="1123502"/>
            <a:ext cx="10457180" cy="445135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20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2.</a:t>
            </a:r>
            <a:r>
              <a:rPr lang="zh-CN" altLang="en-US" sz="2000" b="1" dirty="0">
                <a:latin typeface="+mn-ea"/>
                <a:sym typeface="+mn-ea"/>
              </a:rPr>
              <a:t>完成sentiment_analysis_1</a:t>
            </a:r>
            <a:r>
              <a:rPr lang="en-US" altLang="zh-CN" sz="2000" b="1" dirty="0">
                <a:latin typeface="+mn-ea"/>
                <a:sym typeface="+mn-ea"/>
              </a:rPr>
              <a:t>-sentiment_analysis_4</a:t>
            </a:r>
            <a:r>
              <a:rPr lang="zh-CN" altLang="en-US" sz="2000" b="1" dirty="0">
                <a:latin typeface="+mn-ea"/>
                <a:sym typeface="+mn-ea"/>
              </a:rPr>
              <a:t>，</a:t>
            </a:r>
            <a:r>
              <a:rPr lang="en-US" altLang="zh-CN" sz="2000" b="1" dirty="0">
                <a:latin typeface="+mn-ea"/>
                <a:sym typeface="+mn-ea"/>
              </a:rPr>
              <a:t>4</a:t>
            </a:r>
            <a:r>
              <a:rPr lang="zh-CN" altLang="en-US" sz="2000" b="1" dirty="0">
                <a:latin typeface="+mn-ea"/>
                <a:sym typeface="+mn-ea"/>
              </a:rPr>
              <a:t>份代码。做截图，并简要做代码运行总结分析。</a:t>
            </a:r>
            <a:r>
              <a:rPr lang="en-US" altLang="zh-CN" sz="2000" b="1" dirty="0">
                <a:latin typeface="+mn-ea"/>
                <a:sym typeface="+mn-ea"/>
              </a:rPr>
              <a:t>2</a:t>
            </a:r>
            <a:endParaRPr lang="zh-CN" altLang="en-US" sz="2000" b="1" dirty="0">
              <a:latin typeface="+mn-ea"/>
              <a:sym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latin typeface="+mn-ea"/>
            </a:endParaRPr>
          </a:p>
        </p:txBody>
      </p:sp>
      <p:pic>
        <p:nvPicPr>
          <p:cNvPr id="90" name="图片 2"/>
          <p:cNvPicPr>
            <a:picLocks noChangeAspect="1"/>
          </p:cNvPicPr>
          <p:nvPr/>
        </p:nvPicPr>
        <p:blipFill>
          <a:blip r:embed="rId3"/>
          <a:srcRect l="9209" r="5506"/>
          <a:stretch>
            <a:fillRect/>
          </a:stretch>
        </p:blipFill>
        <p:spPr>
          <a:xfrm>
            <a:off x="1511904" y="1990164"/>
            <a:ext cx="8439163" cy="39355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3"/>
          <p:cNvSpPr txBox="1"/>
          <p:nvPr/>
        </p:nvSpPr>
        <p:spPr>
          <a:xfrm>
            <a:off x="937944" y="1329523"/>
            <a:ext cx="10456887" cy="4211585"/>
          </a:xfrm>
          <a:prstGeom prst="rect">
            <a:avLst/>
          </a:prstGeom>
        </p:spPr>
        <p:txBody>
          <a:bodyPr vert="horz" lIns="121920" tIns="60960" rIns="121920" bIns="60960" rtlCol="0" anchor="t"/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AutoNum type="arabicPeriod"/>
            </a:pPr>
            <a:r>
              <a:rPr lang="zh-CN" altLang="en-US" sz="1800" b="1" dirty="0">
                <a:solidFill>
                  <a:srgbClr val="000000"/>
                </a:solidFill>
                <a:latin typeface="+mn-ea"/>
                <a:cs typeface="Times New Roman" panose="02020503050405090304" pitchFamily="18" charset="0"/>
              </a:rPr>
              <a:t>学习使用在线</a:t>
            </a:r>
            <a:r>
              <a:rPr lang="en-US" altLang="zh-CN" sz="1800" b="1" dirty="0">
                <a:latin typeface="+mn-ea"/>
              </a:rPr>
              <a:t>NLPIR</a:t>
            </a:r>
            <a:r>
              <a:rPr lang="zh-CN" altLang="en-US" sz="1800" b="1" dirty="0">
                <a:latin typeface="+mn-ea"/>
              </a:rPr>
              <a:t>分词系统或微词云分词或清华大学分词演示系统（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案例演示截图</a:t>
            </a:r>
            <a:r>
              <a:rPr lang="zh-CN" altLang="en-US" sz="1800" b="1" dirty="0">
                <a:latin typeface="+mn-ea"/>
              </a:rPr>
              <a:t>）；</a:t>
            </a:r>
            <a:endParaRPr lang="en-US" altLang="zh-CN" sz="1800" b="1" dirty="0">
              <a:latin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solidFill>
                <a:srgbClr val="000000"/>
              </a:solidFill>
              <a:latin typeface="+mn-ea"/>
              <a:cs typeface="Times New Roman" panose="02020503050405090304" pitchFamily="18" charset="0"/>
            </a:endParaRPr>
          </a:p>
        </p:txBody>
      </p:sp>
      <p:sp>
        <p:nvSpPr>
          <p:cNvPr id="126" name="矩形 1"/>
          <p:cNvSpPr/>
          <p:nvPr/>
        </p:nvSpPr>
        <p:spPr>
          <a:xfrm>
            <a:off x="94535" y="291900"/>
            <a:ext cx="4442460" cy="632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7630" lvl="0" algn="ctr">
              <a:lnSpc>
                <a:spcPct val="110000"/>
              </a:lnSpc>
              <a:buClr>
                <a:srgbClr val="0070C0"/>
              </a:buClr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第一讲 课程导言与分词</a:t>
            </a:r>
            <a:endParaRPr/>
          </a:p>
        </p:txBody>
      </p:sp>
      <p:pic>
        <p:nvPicPr>
          <p:cNvPr id="127" name="图片 1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084" y="1757643"/>
            <a:ext cx="7534991" cy="43394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Box 1"/>
          <p:cNvSpPr txBox="1"/>
          <p:nvPr/>
        </p:nvSpPr>
        <p:spPr>
          <a:xfrm>
            <a:off x="500284" y="265981"/>
            <a:ext cx="1055067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第四讲 情感分析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93" name="Rectangle 3"/>
          <p:cNvSpPr txBox="1"/>
          <p:nvPr/>
        </p:nvSpPr>
        <p:spPr>
          <a:xfrm>
            <a:off x="408978" y="1123502"/>
            <a:ext cx="10457180" cy="445135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20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2.</a:t>
            </a:r>
            <a:r>
              <a:rPr lang="zh-CN" altLang="en-US" sz="2000" b="1" dirty="0">
                <a:latin typeface="+mn-ea"/>
                <a:sym typeface="+mn-ea"/>
              </a:rPr>
              <a:t>完成sentiment_analysis_1</a:t>
            </a:r>
            <a:r>
              <a:rPr lang="en-US" altLang="zh-CN" sz="2000" b="1" dirty="0">
                <a:latin typeface="+mn-ea"/>
                <a:sym typeface="+mn-ea"/>
              </a:rPr>
              <a:t>-sentiment_analysis_4</a:t>
            </a:r>
            <a:r>
              <a:rPr lang="zh-CN" altLang="en-US" sz="2000" b="1" dirty="0">
                <a:latin typeface="+mn-ea"/>
                <a:sym typeface="+mn-ea"/>
              </a:rPr>
              <a:t>，</a:t>
            </a:r>
            <a:r>
              <a:rPr lang="en-US" altLang="zh-CN" sz="2000" b="1" dirty="0">
                <a:latin typeface="+mn-ea"/>
                <a:sym typeface="+mn-ea"/>
              </a:rPr>
              <a:t>4</a:t>
            </a:r>
            <a:r>
              <a:rPr lang="zh-CN" altLang="en-US" sz="2000" b="1" dirty="0">
                <a:latin typeface="+mn-ea"/>
                <a:sym typeface="+mn-ea"/>
              </a:rPr>
              <a:t>份代码。做截图，并简要做代码运行总结分析。</a:t>
            </a:r>
            <a:r>
              <a:rPr lang="en-US" altLang="zh-CN" sz="2000" b="1" dirty="0">
                <a:latin typeface="+mn-ea"/>
                <a:sym typeface="+mn-ea"/>
              </a:rPr>
              <a:t>3</a:t>
            </a:r>
            <a:endParaRPr lang="zh-CN" altLang="en-US" sz="2000" b="1" dirty="0">
              <a:latin typeface="+mn-ea"/>
              <a:sym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latin typeface="+mn-ea"/>
            </a:endParaRPr>
          </a:p>
        </p:txBody>
      </p:sp>
      <p:pic>
        <p:nvPicPr>
          <p:cNvPr id="94" name="图片 3"/>
          <p:cNvPicPr>
            <a:picLocks noChangeAspect="1"/>
          </p:cNvPicPr>
          <p:nvPr/>
        </p:nvPicPr>
        <p:blipFill>
          <a:blip r:embed="rId3"/>
          <a:srcRect l="9285" r="7528"/>
          <a:stretch>
            <a:fillRect/>
          </a:stretch>
        </p:blipFill>
        <p:spPr>
          <a:xfrm>
            <a:off x="1104240" y="2027742"/>
            <a:ext cx="9342758" cy="3678827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Box 1"/>
          <p:cNvSpPr txBox="1"/>
          <p:nvPr/>
        </p:nvSpPr>
        <p:spPr>
          <a:xfrm>
            <a:off x="500284" y="265981"/>
            <a:ext cx="1055067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第四讲 情感分析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97" name="Rectangle 3"/>
          <p:cNvSpPr txBox="1"/>
          <p:nvPr/>
        </p:nvSpPr>
        <p:spPr>
          <a:xfrm>
            <a:off x="408978" y="1123502"/>
            <a:ext cx="10457180" cy="445135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20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2.</a:t>
            </a:r>
            <a:r>
              <a:rPr lang="zh-CN" altLang="en-US" sz="2000" b="1" dirty="0">
                <a:latin typeface="+mn-ea"/>
                <a:sym typeface="+mn-ea"/>
              </a:rPr>
              <a:t>完成sentiment_analysis_1</a:t>
            </a:r>
            <a:r>
              <a:rPr lang="en-US" altLang="zh-CN" sz="2000" b="1" dirty="0">
                <a:latin typeface="+mn-ea"/>
                <a:sym typeface="+mn-ea"/>
              </a:rPr>
              <a:t>-sentiment_analysis_4</a:t>
            </a:r>
            <a:r>
              <a:rPr lang="zh-CN" altLang="en-US" sz="2000" b="1" dirty="0">
                <a:latin typeface="+mn-ea"/>
                <a:sym typeface="+mn-ea"/>
              </a:rPr>
              <a:t>，</a:t>
            </a:r>
            <a:r>
              <a:rPr lang="en-US" altLang="zh-CN" sz="2000" b="1" dirty="0">
                <a:latin typeface="+mn-ea"/>
                <a:sym typeface="+mn-ea"/>
              </a:rPr>
              <a:t>4</a:t>
            </a:r>
            <a:r>
              <a:rPr lang="zh-CN" altLang="en-US" sz="2000" b="1" dirty="0">
                <a:latin typeface="+mn-ea"/>
                <a:sym typeface="+mn-ea"/>
              </a:rPr>
              <a:t>份代码。做截图，并简要做代码运行总结分析。</a:t>
            </a:r>
            <a:r>
              <a:rPr lang="en-US" altLang="zh-CN" sz="2000" b="1" dirty="0">
                <a:latin typeface="+mn-ea"/>
                <a:sym typeface="+mn-ea"/>
              </a:rPr>
              <a:t>4</a:t>
            </a:r>
            <a:endParaRPr lang="zh-CN" altLang="en-US" sz="2000" b="1" dirty="0">
              <a:latin typeface="+mn-ea"/>
              <a:sym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latin typeface="+mn-ea"/>
            </a:endParaRPr>
          </a:p>
        </p:txBody>
      </p:sp>
      <p:pic>
        <p:nvPicPr>
          <p:cNvPr id="98" name="图片 2"/>
          <p:cNvPicPr>
            <a:picLocks noChangeAspect="1"/>
          </p:cNvPicPr>
          <p:nvPr/>
        </p:nvPicPr>
        <p:blipFill>
          <a:blip r:embed="rId3"/>
          <a:srcRect l="9448" r="6021"/>
          <a:stretch>
            <a:fillRect/>
          </a:stretch>
        </p:blipFill>
        <p:spPr>
          <a:xfrm>
            <a:off x="1458525" y="1945341"/>
            <a:ext cx="8573595" cy="3899162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Box 1"/>
          <p:cNvSpPr txBox="1"/>
          <p:nvPr/>
        </p:nvSpPr>
        <p:spPr>
          <a:xfrm>
            <a:off x="500284" y="265981"/>
            <a:ext cx="10550670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第四讲 情感分析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101" name="Rectangle 3"/>
          <p:cNvSpPr txBox="1"/>
          <p:nvPr/>
        </p:nvSpPr>
        <p:spPr>
          <a:xfrm>
            <a:off x="408978" y="1123502"/>
            <a:ext cx="10457180" cy="445135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>
                  <a:alpha val="100000"/>
                </a:srgbClr>
              </a:buClr>
              <a:buFont typeface="Arial" panose="020B0604020202090204" pitchFamily="34" charset="0"/>
              <a:buNone/>
            </a:pPr>
            <a:r>
              <a:rPr lang="en-US" sz="2000" b="1">
                <a:solidFill>
                  <a:srgbClr val="000000">
                    <a:alpha val="100000"/>
                  </a:srgbClr>
                </a:solidFill>
                <a:latin typeface="Times New Roman"/>
                <a:ea typeface="宋体"/>
                <a:cs typeface="Times New Roman"/>
                <a:sym typeface="宋体"/>
              </a:rPr>
              <a:t>2.</a:t>
            </a:r>
            <a:r>
              <a:rPr lang="zh-CN" sz="2000" b="1">
                <a:latin typeface="宋体"/>
                <a:ea typeface="宋体"/>
                <a:cs typeface="+mn-cs"/>
                <a:sym typeface="宋体"/>
              </a:rPr>
              <a:t>完成sentiment_analysis_1</a:t>
            </a:r>
            <a:r>
              <a:rPr lang="en-US" sz="2000" b="1">
                <a:latin typeface="宋体"/>
                <a:ea typeface="宋体"/>
                <a:cs typeface="+mn-cs"/>
                <a:sym typeface="宋体"/>
              </a:rPr>
              <a:t>-sentiment_analysis_4</a:t>
            </a:r>
            <a:r>
              <a:rPr lang="zh-CN" sz="2000" b="1">
                <a:latin typeface="宋体"/>
                <a:ea typeface="宋体"/>
                <a:cs typeface="+mn-cs"/>
                <a:sym typeface="宋体"/>
              </a:rPr>
              <a:t>，</a:t>
            </a:r>
            <a:r>
              <a:rPr lang="en-US" sz="2000" b="1">
                <a:latin typeface="宋体"/>
                <a:ea typeface="宋体"/>
                <a:cs typeface="+mn-cs"/>
                <a:sym typeface="宋体"/>
              </a:rPr>
              <a:t>4</a:t>
            </a:r>
            <a:r>
              <a:rPr lang="zh-CN" sz="2000" b="1">
                <a:latin typeface="宋体"/>
                <a:ea typeface="宋体"/>
                <a:cs typeface="+mn-cs"/>
                <a:sym typeface="宋体"/>
              </a:rPr>
              <a:t>份代码。做截图，并简要做代码运行总结分析。</a:t>
            </a:r>
            <a:endParaRPr/>
          </a:p>
          <a:p>
            <a:pPr marL="87630" indent="0" algn="just">
              <a:lnSpc>
                <a:spcPct val="110000"/>
              </a:lnSpc>
              <a:buClr>
                <a:srgbClr val="0070C0">
                  <a:alpha val="100000"/>
                </a:srgbClr>
              </a:buClr>
              <a:buFont typeface="Arial" panose="020B0604020202090204" pitchFamily="34" charset="0"/>
              <a:buNone/>
            </a:pPr>
            <a:r>
              <a:rPr lang="zh-CN" sz="2000" b="1">
                <a:latin typeface="宋体"/>
                <a:ea typeface="宋体"/>
                <a:cs typeface="+mn-cs"/>
                <a:sym typeface="宋体"/>
              </a:rPr>
              <a:t>代码运行总结分析：</a:t>
            </a:r>
            <a:endParaRPr/>
          </a:p>
          <a:p>
            <a:pPr marL="1270" indent="0">
              <a:buFont typeface="Arial" panose="020B0604020202090204" pitchFamily="34" charset="0"/>
              <a:buNone/>
            </a:pPr>
            <a:r>
              <a:rPr lang="en-US" sz="1600" b="1"/>
              <a:t>  </a:t>
            </a:r>
            <a:r>
              <a:rPr sz="1600" b="1"/>
              <a:t>1. 核心发现与矛盾</a:t>
            </a:r>
            <a:r>
              <a:rPr sz="1600"/>
              <a:t>：分析展示了SnowNLP情感分析结果的复杂性。对于一条明确的负面评价（text_taobao_2，包含“最不满意”），模型给出了0.889的高情感值（越接近1越积极），这与人类直觉严重不符，用户也以注释明确指出此结果“不准确”。相反，对于一条内容更具体、负面维度更多的长评价（text_taobao_3），模型则输出了极低的概率值（约5.7e-05），正确判断为负面。</a:t>
            </a:r>
            <a:endParaRPr/>
          </a:p>
          <a:p>
            <a:pPr marL="1270" indent="0">
              <a:buFont typeface="Arial" panose="020B0604020202090204" pitchFamily="34" charset="0"/>
              <a:buNone/>
            </a:pPr>
            <a:r>
              <a:rPr lang="en-US" sz="1600" b="1"/>
              <a:t>  </a:t>
            </a:r>
            <a:r>
              <a:rPr sz="1600" b="1"/>
              <a:t>2. 问题分析</a:t>
            </a:r>
            <a:r>
              <a:rPr sz="1600"/>
              <a:t>：text_taobao_2的误判可能源于：一、SnowNLP基于商品评论训练，其模型可能将“总结”、“手机”等中性词或领域词误判为积极特征；二、模型对“不”、“不满意”等否定词与程度词“最”组合的复杂情感模式捕捉不足。而text_taobao_3的成功，可能是因为其包含了“不行”、“差”、“不清晰”等多个负面关键词，特征更为明显。</a:t>
            </a:r>
            <a:endParaRPr/>
          </a:p>
          <a:p>
            <a:pPr marL="1270" indent="0">
              <a:buFont typeface="Arial" panose="020B0604020202090204" pitchFamily="34" charset="0"/>
              <a:buNone/>
            </a:pPr>
            <a:r>
              <a:rPr lang="en-US" sz="1600" b="1"/>
              <a:t>  </a:t>
            </a:r>
            <a:r>
              <a:rPr sz="1600" b="1"/>
              <a:t>3. 结论与启示</a:t>
            </a:r>
            <a:r>
              <a:rPr sz="1600"/>
              <a:t>：该实验直观揭示了基于传统机器学习（如朴素贝叶斯）的情感分析工具在处理简短、口语化、含强烈情绪但用词复杂的中文文本时的局限性。它提示我们，在实际应用中需谨慎对待单一数值结果，并结合分句处理、关键词复核或使用更先进的预训练模型进行交叉验证，以提升判断的可靠性。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3"/>
          <p:cNvSpPr txBox="1"/>
          <p:nvPr/>
        </p:nvSpPr>
        <p:spPr>
          <a:xfrm>
            <a:off x="0" y="1102659"/>
            <a:ext cx="12111317" cy="4429387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Font typeface="Wingdings" panose="05000000000000000000" pitchFamily="2" charset="2"/>
              <a:buAutoNum type="arabicPeriod"/>
            </a:pPr>
            <a:r>
              <a:rPr lang="zh-CN" altLang="en-US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实际产业案例分析：使用</a:t>
            </a:r>
            <a:r>
              <a:rPr lang="en-US" altLang="zh-CN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3-5</a:t>
            </a:r>
            <a:r>
              <a:rPr lang="zh-CN" altLang="en-US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页</a:t>
            </a:r>
            <a:r>
              <a:rPr lang="en-US" altLang="zh-CN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PPT</a:t>
            </a:r>
            <a:r>
              <a:rPr lang="zh-CN" altLang="en-US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对“阿里商品大脑”、“美团大脑”、“丁香医生知识图谱”、“领英知识图谱”</a:t>
            </a:r>
            <a:r>
              <a:rPr lang="en-US" altLang="zh-CN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…</a:t>
            </a:r>
            <a:r>
              <a:rPr lang="zh-CN" altLang="en-US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其中任意一家机构</a:t>
            </a:r>
            <a:r>
              <a:rPr lang="en-US" altLang="zh-CN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/</a:t>
            </a:r>
            <a:r>
              <a:rPr lang="zh-CN" altLang="en-US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公司最新的知识图谱生态构建，进行简要介绍与分析。要求：需要是最新进展（不能复制课程</a:t>
            </a:r>
            <a:r>
              <a:rPr lang="en-US" altLang="zh-CN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PPT</a:t>
            </a:r>
            <a:r>
              <a:rPr lang="zh-CN" altLang="en-US" sz="1600" u="sng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中的内容）；可以是一个简单的案例；有自己的评价。自由发挥。（</a:t>
            </a:r>
            <a:r>
              <a:rPr lang="zh-CN" altLang="en-US" sz="1600" u="sng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营销、信管，都可以结合自己的专业兴趣，自由选择分析对象）</a:t>
            </a:r>
            <a:endParaRPr/>
          </a:p>
        </p:txBody>
      </p:sp>
      <p:sp>
        <p:nvSpPr>
          <p:cNvPr id="104" name="TextBox 1"/>
          <p:cNvSpPr txBox="1"/>
          <p:nvPr/>
        </p:nvSpPr>
        <p:spPr>
          <a:xfrm>
            <a:off x="710760" y="272024"/>
            <a:ext cx="5392517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 知识图谱理念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105" name="文本框 4"/>
          <p:cNvSpPr txBox="1"/>
          <p:nvPr/>
        </p:nvSpPr>
        <p:spPr>
          <a:xfrm>
            <a:off x="650555" y="2277175"/>
            <a:ext cx="652780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sz="1800" b="0" u="sng">
                <a:solidFill>
                  <a:srgbClr val="000000">
                    <a:alpha val="100000"/>
                  </a:srgbClr>
                </a:solidFill>
                <a:latin typeface="默认字体"/>
                <a:ea typeface="默认字体"/>
                <a:cs typeface="+mn-cs"/>
              </a:rPr>
              <a:t>“阿里商品大脑”</a:t>
            </a:r>
            <a:endParaRPr/>
          </a:p>
          <a:p>
            <a:pPr algn="l"/>
            <a:endParaRPr lang="en-US" sz="1800" b="0" u="sng">
              <a:solidFill>
                <a:srgbClr val="000000">
                  <a:alpha val="100000"/>
                </a:srgbClr>
              </a:solidFill>
              <a:latin typeface="默认字体"/>
              <a:ea typeface="默认字体"/>
              <a:cs typeface="+mn-cs"/>
            </a:endParaRPr>
          </a:p>
          <a:p>
            <a:pPr algn="l"/>
            <a:r>
              <a:rPr sz="1800" b="0">
                <a:latin typeface="默认字体"/>
                <a:ea typeface="默认字体"/>
                <a:cs typeface="+mn-cs"/>
              </a:rPr>
              <a:t>最新进展与核心案例
</a:t>
            </a:r>
            <a:endParaRPr/>
          </a:p>
          <a:p>
            <a:r>
              <a:rPr sz="1800" b="0">
                <a:latin typeface="默认字体"/>
                <a:ea typeface="默认字体"/>
                <a:cs typeface="+mn-cs"/>
              </a:rPr>
              <a:t>2024年升级重点：阿里商品大脑正从“商品属性图谱”向“全链路价值图谱”演进。最新引入的多模态商品知识图谱，已整合超过10亿级商品实体、百万级品类关系，并创新性地接入了AIGC生成的虚拟商品特征维度。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Box 1"/>
          <p:cNvSpPr txBox="1"/>
          <p:nvPr/>
        </p:nvSpPr>
        <p:spPr>
          <a:xfrm>
            <a:off x="710760" y="272024"/>
            <a:ext cx="5392517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 知识图谱理念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108" name="文本框 2"/>
          <p:cNvSpPr txBox="1"/>
          <p:nvPr/>
        </p:nvSpPr>
        <p:spPr>
          <a:xfrm>
            <a:off x="561265" y="1424567"/>
            <a:ext cx="9715500" cy="3384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b="1"/>
              <a:t>一个简单案例：新品开发智能匹配系统</a:t>
            </a:r>
            <a:endParaRPr/>
          </a:p>
          <a:p>
            <a:pPr marL="349758" algn="l">
              <a:buFont typeface="Arial" charset="0"/>
              <a:buChar char="•"/>
            </a:pPr>
            <a:r>
              <a:rPr b="1"/>
              <a:t>问题</a:t>
            </a:r>
            <a:r>
              <a:t>：某新兴宠物品牌计划开发“适合小型公寓的智能猫砂盆”</a:t>
            </a:r>
          </a:p>
          <a:p>
            <a:pPr marL="349758" algn="l">
              <a:buFont typeface="Arial" charset="0"/>
              <a:buChar char="•"/>
            </a:pPr>
            <a:r>
              <a:rPr b="1"/>
              <a:t>传统模式</a:t>
            </a:r>
            <a:r>
              <a:t>：市场调研→竞品分析→设计打样→测试反馈（周期约6个月）</a:t>
            </a:r>
          </a:p>
          <a:p>
            <a:pPr marL="349758" algn="l">
              <a:buFont typeface="Arial" charset="0"/>
              <a:buChar char="•"/>
            </a:pPr>
            <a:r>
              <a:rPr b="1"/>
              <a:t>知识图谱赋能流程</a:t>
            </a:r>
            <a:r>
              <a:t>：</a:t>
            </a:r>
            <a:br>
              <a:rPr/>
            </a:br>
            <a:r>
              <a:rPr lang="en-US"/>
              <a:t>1.</a:t>
            </a:r>
            <a:r>
              <a:rPr b="1"/>
              <a:t>需求解析</a:t>
            </a:r>
            <a:r>
              <a:t>：图谱拆解“小型公寓”对应空间参数（&lt;3㎡）、“智能”对应IoT模块库、“猫砂盆”关联排泄物处理专利池</a:t>
            </a:r>
            <a:br>
              <a:rPr/>
            </a:br>
            <a:r>
              <a:rPr lang="en-US"/>
              <a:t>2.</a:t>
            </a:r>
            <a:r>
              <a:rPr b="1"/>
              <a:t>跨界匹配</a:t>
            </a:r>
            <a:r>
              <a:t>：自动关联“医疗器械杀菌技术”→“宠物卫生除菌方案”、“智能家居传感器”→“宠物行为监测模块”</a:t>
            </a:r>
            <a:br>
              <a:rPr/>
            </a:br>
            <a:r>
              <a:rPr lang="en-US"/>
              <a:t>3.</a:t>
            </a:r>
            <a:r>
              <a:rPr b="1"/>
              <a:t>供应链预配置</a:t>
            </a:r>
            <a:r>
              <a:t>：根据材料需求（抗菌塑料、静音电机）实时匹配东莞、宁波等地已验证供应商产能</a:t>
            </a:r>
            <a:br>
              <a:rPr/>
            </a:br>
            <a:r>
              <a:rPr lang="en-US"/>
              <a:t>4.</a:t>
            </a:r>
            <a:r>
              <a:rPr b="1"/>
              <a:t>市场预验证</a:t>
            </a:r>
            <a:r>
              <a:t>：通过历史新品数据模拟目标客群（一线城市90后租户）接受度概率（当前模型显示68.3%）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3"/>
          <p:cNvSpPr txBox="1"/>
          <p:nvPr/>
        </p:nvSpPr>
        <p:spPr>
          <a:xfrm>
            <a:off x="437515" y="1329690"/>
            <a:ext cx="11455400" cy="421132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Font typeface="Wingdings" panose="05000000000000000000" pitchFamily="2" charset="2"/>
              <a:buAutoNum type="arabicPeriod"/>
            </a:pPr>
            <a:endParaRPr lang="zh-CN" altLang="en-US" u="sng" dirty="0">
              <a:solidFill>
                <a:srgbClr val="FF0000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11" name="TextBox 1"/>
          <p:cNvSpPr txBox="1"/>
          <p:nvPr/>
        </p:nvSpPr>
        <p:spPr>
          <a:xfrm>
            <a:off x="710760" y="272024"/>
            <a:ext cx="5392517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 知识图谱理念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112" name="文本框 4"/>
          <p:cNvSpPr txBox="1"/>
          <p:nvPr/>
        </p:nvSpPr>
        <p:spPr>
          <a:xfrm>
            <a:off x="645459" y="1316990"/>
            <a:ext cx="9632950" cy="3657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t>关键创新点分析</a:t>
            </a:r>
            <a:br>
              <a:rPr/>
            </a:br>
            <a:endParaRPr/>
          </a:p>
          <a:p>
            <a:r>
              <a:rPr b="1"/>
              <a:t>1. 动态图谱架构</a:t>
            </a:r>
            <a:endParaRPr/>
          </a:p>
          <a:p>
            <a:pPr marL="349758" algn="l">
              <a:buFont typeface="Arial" charset="0"/>
              <a:buChar char="•"/>
            </a:pPr>
            <a:r>
              <a:t>传统商品图谱更新周期为T+1，新系统通过直播带货实时评论、售后维修数据流实现高危部件预警（如检测到“漏水”关键词在48小时内新增153条，自动触发设计模块复审）</a:t>
            </a:r>
            <a:br>
              <a:rPr/>
            </a:br>
            <a:endParaRPr/>
          </a:p>
          <a:p>
            <a:r>
              <a:rPr b="1"/>
              <a:t>2. 生态化能力开放</a:t>
            </a:r>
            <a:endParaRPr/>
          </a:p>
          <a:p>
            <a:pPr marL="349758" algn="l">
              <a:buFont typeface="Arial" charset="0"/>
              <a:buChar char="•"/>
            </a:pPr>
            <a:r>
              <a:t>向中小商家开放“轻图谱”接口：美妆代工厂输入“油皮夏天粉饼”，可获得配方材料透气性参数、相关生产线空闲档期、抖音热门包装元素三合一报告</a:t>
            </a:r>
            <a:br>
              <a:rPr/>
            </a:br>
            <a:endParaRPr/>
          </a:p>
          <a:p>
            <a:r>
              <a:rPr b="1"/>
              <a:t>3. 因果推理增强</a:t>
            </a:r>
            <a:endParaRPr/>
          </a:p>
          <a:p>
            <a:pPr marL="349758" algn="l">
              <a:buFont typeface="Arial" charset="0"/>
              <a:buChar char="•"/>
            </a:pPr>
            <a:r>
              <a:t>突破关联推荐局限：不仅提示“猫砂盆常配除臭剂”，更能推导“公寓用户更关注噪音指标→推荐静音电机方案→连带降低功耗要求→适配更小电池→减重300g”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3"/>
          <p:cNvSpPr txBox="1"/>
          <p:nvPr/>
        </p:nvSpPr>
        <p:spPr>
          <a:xfrm>
            <a:off x="437515" y="1329690"/>
            <a:ext cx="11455400" cy="421132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Font typeface="Wingdings" panose="05000000000000000000" pitchFamily="2" charset="2"/>
              <a:buAutoNum type="arabicPeriod"/>
            </a:pPr>
            <a:endParaRPr lang="zh-CN" altLang="en-US" u="sng" dirty="0">
              <a:solidFill>
                <a:srgbClr val="FF0000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15" name="TextBox 1"/>
          <p:cNvSpPr txBox="1"/>
          <p:nvPr/>
        </p:nvSpPr>
        <p:spPr>
          <a:xfrm>
            <a:off x="710760" y="272024"/>
            <a:ext cx="5392517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 知识图谱理念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116" name="文本框 4"/>
          <p:cNvSpPr txBox="1"/>
          <p:nvPr/>
        </p:nvSpPr>
        <p:spPr>
          <a:xfrm>
            <a:off x="645459" y="1316990"/>
            <a:ext cx="9632950" cy="448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t>价值与挑战</a:t>
            </a:r>
            <a:br>
              <a:rPr/>
            </a:br>
            <a:endParaRPr/>
          </a:p>
          <a:p>
            <a:r>
              <a:rPr b="1"/>
              <a:t>实践价值</a:t>
            </a:r>
            <a:r>
              <a:t>：</a:t>
            </a:r>
          </a:p>
          <a:p>
            <a:pPr marL="349758" algn="l">
              <a:buFont typeface="Arial" charset="0"/>
              <a:buChar char="•"/>
            </a:pPr>
            <a:r>
              <a:t>将传统消费品研发周期平均压缩40%</a:t>
            </a:r>
            <a:br>
              <a:rPr/>
            </a:br>
            <a:endParaRPr/>
          </a:p>
          <a:p>
            <a:pPr marL="349758" algn="l">
              <a:buFont typeface="Arial" charset="0"/>
              <a:buChar char="•"/>
            </a:pPr>
            <a:r>
              <a:t>使中小企业的跨界创新试错成本降低约60%</a:t>
            </a:r>
            <a:br>
              <a:rPr/>
            </a:br>
            <a:endParaRPr/>
          </a:p>
          <a:p>
            <a:pPr marL="349758" algn="l">
              <a:buFont typeface="Arial" charset="0"/>
              <a:buChar char="•"/>
            </a:pPr>
            <a:r>
              <a:t>形成“数据反馈→图谱优化→商业验证”的增强闭环</a:t>
            </a:r>
            <a:br>
              <a:rPr/>
            </a:br>
            <a:endParaRPr/>
          </a:p>
          <a:p>
            <a:r>
              <a:rPr b="1"/>
              <a:t>潜在挑战</a:t>
            </a:r>
            <a:r>
              <a:t>：</a:t>
            </a:r>
          </a:p>
          <a:p>
            <a:pPr marL="349758" algn="l">
              <a:buFont typeface="Arial" charset="0"/>
              <a:buChar char="•"/>
            </a:pPr>
            <a:r>
              <a:rPr b="1"/>
              <a:t>数据茧房风险</a:t>
            </a:r>
            <a:r>
              <a:t>：过度依赖历史数据可能抑制颠覆式创新</a:t>
            </a:r>
            <a:br>
              <a:rPr/>
            </a:br>
            <a:endParaRPr/>
          </a:p>
          <a:p>
            <a:pPr marL="349758" algn="l">
              <a:buFont typeface="Arial" charset="0"/>
              <a:buChar char="•"/>
            </a:pPr>
            <a:r>
              <a:rPr b="1"/>
              <a:t>生态博弈</a:t>
            </a:r>
            <a:r>
              <a:t>：品牌方数据共享意愿与平台数据汲取需求存在张力</a:t>
            </a:r>
            <a:br>
              <a:rPr/>
            </a:br>
            <a:endParaRPr/>
          </a:p>
          <a:p>
            <a:pPr marL="349758" algn="l">
              <a:buFont typeface="Arial" charset="0"/>
              <a:buChar char="•"/>
            </a:pPr>
            <a:r>
              <a:rPr b="1"/>
              <a:t>技术债</a:t>
            </a:r>
            <a:r>
              <a:t>：多模态数据融合中，非结构化数据（如直播间手势比划描述商品）的语义损耗率仍达35%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3"/>
          <p:cNvSpPr txBox="1"/>
          <p:nvPr/>
        </p:nvSpPr>
        <p:spPr>
          <a:xfrm>
            <a:off x="437515" y="1329690"/>
            <a:ext cx="11455400" cy="421132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Font typeface="Wingdings" panose="05000000000000000000" pitchFamily="2" charset="2"/>
              <a:buAutoNum type="arabicPeriod"/>
            </a:pPr>
            <a:endParaRPr lang="zh-CN" altLang="en-US" u="sng" dirty="0">
              <a:solidFill>
                <a:srgbClr val="FF0000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19" name="TextBox 1"/>
          <p:cNvSpPr txBox="1"/>
          <p:nvPr/>
        </p:nvSpPr>
        <p:spPr>
          <a:xfrm>
            <a:off x="710760" y="272024"/>
            <a:ext cx="5392517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 知识图谱理念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120" name="文本框 4"/>
          <p:cNvSpPr txBox="1"/>
          <p:nvPr/>
        </p:nvSpPr>
        <p:spPr>
          <a:xfrm>
            <a:off x="645459" y="1316990"/>
            <a:ext cx="9632950" cy="2559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t>趋势启示</a:t>
            </a:r>
            <a:br>
              <a:rPr/>
            </a:br>
            <a:endParaRPr/>
          </a:p>
          <a:p>
            <a:r>
              <a:t>阿里正在构建的实质是</a:t>
            </a:r>
            <a:r>
              <a:rPr b="1"/>
              <a:t>商品领域的“数字孪生生态”</a:t>
            </a:r>
            <a:r>
              <a:t>：每个物理商品在图谱中有持续进化的数字镜像，这些镜像又通过相互关联形成预测市场需求的神经网络。这种模式可能重塑制造业创新范式——未来新品开发可能先经历“图谱沙盘推演”，再进入实体生产阶段。</a:t>
            </a:r>
          </a:p>
          <a:p>
            <a:r>
              <a:t>当前最值得关注的突破点是</a:t>
            </a:r>
            <a:r>
              <a:rPr b="1"/>
              <a:t>知识图谱与大模型的协同</a:t>
            </a:r>
            <a:r>
              <a:t>：商品大脑用图谱保障事实准确性，用大模型生成潜在关联假设，正在部分类目实现“需求洞察→概念生成→供应链验证”的72小时快速闭环。这种“精确知识框架+生成式探索”的双引擎架构，或许代表了产业知识图谱的下个发展阶段。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3"/>
          <p:cNvSpPr txBox="1"/>
          <p:nvPr/>
        </p:nvSpPr>
        <p:spPr>
          <a:xfrm>
            <a:off x="437515" y="1329690"/>
            <a:ext cx="11455400" cy="4211320"/>
          </a:xfrm>
          <a:prstGeom prst="rect">
            <a:avLst/>
          </a:prstGeom>
        </p:spPr>
        <p:txBody>
          <a:bodyPr vert="horz" lIns="121920" tIns="60960" rIns="121920" bIns="60960" rtlCol="0" anchor="t">
            <a:normAutofit lnSpcReduction="10000"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Font typeface="Wingdings" panose="05000000000000000000" pitchFamily="2" charset="2"/>
              <a:buAutoNum type="arabicPeriod"/>
            </a:pPr>
            <a:r>
              <a:rPr lang="zh-CN" altLang="en-US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使用</a:t>
            </a:r>
            <a:r>
              <a:rPr lang="en-US" altLang="zh-CN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PPT</a:t>
            </a:r>
            <a:r>
              <a:rPr lang="zh-CN" altLang="en-US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中知识图谱链接平台，检索、截图（大词林等，可用的）；</a:t>
            </a:r>
            <a:endParaRPr/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Font typeface="Wingdings" panose="05000000000000000000" pitchFamily="2" charset="2"/>
              <a:buAutoNum type="arabicPeriod"/>
            </a:pP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使用</a:t>
            </a:r>
            <a:r>
              <a:rPr lang="zh-CN" altLang="en-US" u="sng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白板建模</a:t>
            </a: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绘制一个你感兴趣的</a:t>
            </a:r>
            <a:r>
              <a:rPr lang="en-US" altLang="zh-CN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“</a:t>
            </a: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知识图谱</a:t>
            </a:r>
            <a:r>
              <a:rPr lang="en-US" altLang="zh-CN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”</a:t>
            </a: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，可以是人物关系，也可以是事物关系，或者概念之间的关系等等，并解释你绘制的图谱；</a:t>
            </a:r>
            <a:endParaRPr/>
          </a:p>
          <a:p>
            <a:pPr marL="601980" indent="-514350">
              <a:lnSpc>
                <a:spcPct val="110000"/>
              </a:lnSpc>
              <a:buClr>
                <a:srgbClr val="0070C0"/>
              </a:buClr>
              <a:buFont typeface="Wingdings" panose="05000000000000000000" pitchFamily="2" charset="2"/>
              <a:buAutoNum type="arabicPeriod"/>
            </a:pP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使用</a:t>
            </a:r>
            <a:r>
              <a:rPr lang="en-US" altLang="zh-CN" u="sng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echarts</a:t>
            </a: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中的关系图，绘制作业</a:t>
            </a:r>
            <a:r>
              <a:rPr lang="en-US" altLang="zh-CN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）中的</a:t>
            </a:r>
            <a:r>
              <a:rPr lang="en-US" altLang="zh-CN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“</a:t>
            </a: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知识图谱</a:t>
            </a:r>
            <a:r>
              <a:rPr lang="en-US" altLang="zh-CN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”</a:t>
            </a:r>
            <a:r>
              <a:rPr lang="zh-CN" altLang="en-US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。</a:t>
            </a:r>
            <a:endParaRPr lang="en-US" altLang="zh-CN" dirty="0">
              <a:solidFill>
                <a:schemeClr val="tx1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marL="601980" indent="-514350" algn="just">
              <a:lnSpc>
                <a:spcPct val="110000"/>
              </a:lnSpc>
              <a:buClr>
                <a:srgbClr val="0070C0"/>
              </a:buClr>
              <a:buFont typeface="Wingdings" panose="05000000000000000000" pitchFamily="2" charset="2"/>
              <a:buAutoNum type="arabicPeriod"/>
            </a:pPr>
            <a:r>
              <a:rPr lang="zh-CN" altLang="en-US" u="sng" dirty="0">
                <a:latin typeface="Times New Roman" panose="02020503050405090304" pitchFamily="18" charset="0"/>
                <a:cs typeface="Times New Roman" panose="02020503050405090304" pitchFamily="18" charset="0"/>
              </a:rPr>
              <a:t>使用</a:t>
            </a:r>
            <a:r>
              <a:rPr lang="en-US" altLang="zh-CN" u="sng" dirty="0">
                <a:latin typeface="Times New Roman" panose="02020503050405090304" pitchFamily="18" charset="0"/>
                <a:cs typeface="Times New Roman" panose="02020503050405090304" pitchFamily="18" charset="0"/>
              </a:rPr>
              <a:t>Neo4j</a:t>
            </a:r>
            <a:r>
              <a:rPr lang="zh-CN" altLang="en-US" u="sng" dirty="0">
                <a:latin typeface="Times New Roman" panose="02020503050405090304" pitchFamily="18" charset="0"/>
                <a:cs typeface="Times New Roman" panose="02020503050405090304" pitchFamily="18" charset="0"/>
              </a:rPr>
              <a:t>（可在线版本），编程绘制一款（简单）知识图谱（内容不限）（</a:t>
            </a:r>
            <a:r>
              <a:rPr lang="zh-CN" altLang="en-US" u="sng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仅信管</a:t>
            </a:r>
            <a:r>
              <a:rPr lang="zh-CN" altLang="en-US" u="sng" dirty="0">
                <a:latin typeface="Times New Roman" panose="02020503050405090304" pitchFamily="18" charset="0"/>
                <a:cs typeface="Times New Roman" panose="02020503050405090304" pitchFamily="18" charset="0"/>
              </a:rPr>
              <a:t>）。</a:t>
            </a:r>
            <a:endParaRPr lang="zh-CN" altLang="en-US" u="sng" dirty="0">
              <a:solidFill>
                <a:schemeClr val="tx1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23" name="TextBox 1"/>
          <p:cNvSpPr txBox="1"/>
          <p:nvPr/>
        </p:nvSpPr>
        <p:spPr>
          <a:xfrm>
            <a:off x="710760" y="272024"/>
            <a:ext cx="7717144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第六讲（</a:t>
            </a:r>
            <a:r>
              <a:rPr lang="en-US" altLang="zh-CN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2</a:t>
            </a: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） 知识图谱工具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3"/>
          <p:cNvSpPr txBox="1"/>
          <p:nvPr/>
        </p:nvSpPr>
        <p:spPr>
          <a:xfrm>
            <a:off x="368300" y="1159360"/>
            <a:ext cx="11455400" cy="421132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1.</a:t>
            </a:r>
            <a:r>
              <a:rPr lang="zh-CN" altLang="en-US" sz="18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使用</a:t>
            </a:r>
            <a:r>
              <a:rPr lang="en-US" altLang="zh-CN" sz="18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PPT</a:t>
            </a:r>
            <a:r>
              <a:rPr lang="zh-CN" altLang="en-US" sz="18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中知识图谱链接平台，检索、截图（大词林等，可用的）；</a:t>
            </a:r>
            <a:endParaRPr/>
          </a:p>
        </p:txBody>
      </p:sp>
      <p:sp>
        <p:nvSpPr>
          <p:cNvPr id="130" name="TextBox 1"/>
          <p:cNvSpPr txBox="1"/>
          <p:nvPr/>
        </p:nvSpPr>
        <p:spPr>
          <a:xfrm>
            <a:off x="710760" y="272024"/>
            <a:ext cx="7717144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第六讲（</a:t>
            </a:r>
            <a:r>
              <a:rPr lang="en-US" altLang="zh-CN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2</a:t>
            </a: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） 知识图谱工具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755EB0-5A8B-D4F2-B939-2906B2868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00" y="1562504"/>
            <a:ext cx="10893287" cy="41361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 3"/>
          <p:cNvSpPr txBox="1"/>
          <p:nvPr/>
        </p:nvSpPr>
        <p:spPr>
          <a:xfrm>
            <a:off x="937944" y="1329523"/>
            <a:ext cx="10456887" cy="4211585"/>
          </a:xfrm>
          <a:prstGeom prst="rect">
            <a:avLst/>
          </a:prstGeom>
        </p:spPr>
        <p:txBody>
          <a:bodyPr vert="horz" lIns="121920" tIns="60960" rIns="121920" bIns="60960" rtlCol="0" anchor="t"/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latin typeface="+mn-ea"/>
              </a:rPr>
              <a:t>2.</a:t>
            </a:r>
            <a:r>
              <a:rPr lang="zh-CN" altLang="en-US" sz="1800" b="1" dirty="0">
                <a:latin typeface="+mn-ea"/>
              </a:rPr>
              <a:t>安装</a:t>
            </a:r>
            <a:r>
              <a:rPr lang="en-US" altLang="zh-CN" sz="1800" b="1" dirty="0">
                <a:latin typeface="+mn-ea"/>
              </a:rPr>
              <a:t>python</a:t>
            </a:r>
            <a:r>
              <a:rPr lang="zh-CN" altLang="en-US" sz="1800" b="1" dirty="0">
                <a:latin typeface="+mn-ea"/>
              </a:rPr>
              <a:t>（</a:t>
            </a:r>
            <a:r>
              <a:rPr lang="en-US" altLang="zh-CN" sz="1800" b="1" dirty="0">
                <a:latin typeface="+mn-ea"/>
              </a:rPr>
              <a:t>anaconda</a:t>
            </a:r>
            <a:r>
              <a:rPr lang="zh-CN" altLang="en-US" sz="1800" b="1" dirty="0">
                <a:latin typeface="+mn-ea"/>
              </a:rPr>
              <a:t>）（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编写输出“</a:t>
            </a:r>
            <a:r>
              <a:rPr lang="en-US" altLang="zh-CN" sz="1800" b="1" dirty="0">
                <a:solidFill>
                  <a:srgbClr val="FF0000"/>
                </a:solidFill>
                <a:latin typeface="+mn-ea"/>
              </a:rPr>
              <a:t>Hello World. Hello ‘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你的姓名</a:t>
            </a:r>
            <a:r>
              <a:rPr lang="en-US" altLang="zh-CN" sz="1800" b="1" dirty="0">
                <a:solidFill>
                  <a:srgbClr val="FF0000"/>
                </a:solidFill>
                <a:latin typeface="+mn-ea"/>
              </a:rPr>
              <a:t>’</a:t>
            </a:r>
            <a:r>
              <a:rPr lang="zh-CN" altLang="en-US" sz="1800" b="1" dirty="0">
                <a:solidFill>
                  <a:srgbClr val="FF0000"/>
                </a:solidFill>
                <a:latin typeface="+mn-ea"/>
              </a:rPr>
              <a:t>”</a:t>
            </a:r>
            <a:r>
              <a:rPr lang="zh-CN" altLang="en-US" sz="1800" b="1" dirty="0">
                <a:latin typeface="+mn-ea"/>
              </a:rPr>
              <a:t>）；</a:t>
            </a:r>
            <a:endParaRPr lang="en-US" altLang="zh-CN" sz="1800" b="1" dirty="0">
              <a:latin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solidFill>
                <a:srgbClr val="000000"/>
              </a:solidFill>
              <a:latin typeface="+mn-ea"/>
              <a:cs typeface="Times New Roman" panose="02020503050405090304" pitchFamily="18" charset="0"/>
            </a:endParaRPr>
          </a:p>
        </p:txBody>
      </p:sp>
      <p:sp>
        <p:nvSpPr>
          <p:cNvPr id="147" name="矩形 1"/>
          <p:cNvSpPr/>
          <p:nvPr/>
        </p:nvSpPr>
        <p:spPr>
          <a:xfrm>
            <a:off x="94535" y="291900"/>
            <a:ext cx="4442460" cy="632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7630" lvl="0" algn="ctr">
              <a:lnSpc>
                <a:spcPct val="110000"/>
              </a:lnSpc>
              <a:buClr>
                <a:srgbClr val="0070C0"/>
              </a:buClr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第一讲 课程导言与分词</a:t>
            </a:r>
            <a:endParaRPr/>
          </a:p>
        </p:txBody>
      </p:sp>
      <p:pic>
        <p:nvPicPr>
          <p:cNvPr id="148" name="图片 1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574" y="2026982"/>
            <a:ext cx="10087627" cy="3400721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3"/>
          <p:cNvSpPr txBox="1"/>
          <p:nvPr/>
        </p:nvSpPr>
        <p:spPr>
          <a:xfrm>
            <a:off x="368300" y="1159360"/>
            <a:ext cx="11455400" cy="421132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2.</a:t>
            </a:r>
            <a:r>
              <a:rPr lang="zh-CN" altLang="en-US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使用</a:t>
            </a:r>
            <a:r>
              <a:rPr lang="zh-CN" altLang="en-US" sz="1800" b="1" u="sng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白板建模</a:t>
            </a:r>
            <a:r>
              <a:rPr lang="zh-CN" altLang="en-US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绘制一个你感兴趣的</a:t>
            </a:r>
            <a:r>
              <a:rPr lang="en-US" altLang="zh-CN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“</a:t>
            </a:r>
            <a:r>
              <a:rPr lang="zh-CN" altLang="en-US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知识图谱</a:t>
            </a:r>
            <a:r>
              <a:rPr lang="en-US" altLang="zh-CN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”</a:t>
            </a:r>
            <a:r>
              <a:rPr lang="zh-CN" altLang="en-US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，可以是人物关系，也可以是事物关系，或者概念之间的关系等等，并解释你绘制的图谱；</a:t>
            </a:r>
            <a:endParaRPr dirty="0"/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zh-CN" altLang="en-US" sz="1800" b="1" dirty="0">
              <a:solidFill>
                <a:srgbClr val="000000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34" name="TextBox 1"/>
          <p:cNvSpPr txBox="1"/>
          <p:nvPr/>
        </p:nvSpPr>
        <p:spPr>
          <a:xfrm>
            <a:off x="710760" y="272024"/>
            <a:ext cx="7717144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第六讲（</a:t>
            </a:r>
            <a:r>
              <a:rPr lang="en-US" altLang="zh-CN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2</a:t>
            </a: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） 知识图谱工具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sp>
        <p:nvSpPr>
          <p:cNvPr id="136" name="文本框 8"/>
          <p:cNvSpPr txBox="1"/>
          <p:nvPr/>
        </p:nvSpPr>
        <p:spPr>
          <a:xfrm>
            <a:off x="5360013" y="1625603"/>
            <a:ext cx="631134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该知识图谱以“文学创作”为核心，构建了李白诗歌生成的人文生态网络。图谱上方的“人际交往”层揭示了其创作的重要源头：杜甫、孟浩然等诗坛知己激发了情感共鸣与艺术对话；贺知章作为伯乐称其为“谪仙人”，助其步入长安文化中心；妻子宗氏在政治危难中施以援手，体现了家庭对其晚年的支撑。这些人际关系并非孤立存在，而是直接转化为诗歌题材与情感动力。向下延伸的“具体诗作”则展现了创作成果的多元面貌：</a:t>
            </a:r>
            <a:r>
              <a:rPr lang="en-US" altLang="zh-CN" dirty="0"/>
              <a:t>《</a:t>
            </a:r>
            <a:r>
              <a:rPr lang="zh-CN" altLang="en-US" dirty="0"/>
              <a:t>将进酒</a:t>
            </a:r>
            <a:r>
              <a:rPr lang="en-US" altLang="zh-CN" dirty="0"/>
              <a:t>》</a:t>
            </a:r>
            <a:r>
              <a:rPr lang="zh-CN" altLang="en-US" dirty="0"/>
              <a:t>抒发豪情与人生自信，</a:t>
            </a:r>
            <a:r>
              <a:rPr lang="en-US" altLang="zh-CN" dirty="0"/>
              <a:t>《</a:t>
            </a:r>
            <a:r>
              <a:rPr lang="zh-CN" altLang="en-US" dirty="0"/>
              <a:t>静夜思</a:t>
            </a:r>
            <a:r>
              <a:rPr lang="en-US" altLang="zh-CN" dirty="0"/>
              <a:t>》</a:t>
            </a:r>
            <a:r>
              <a:rPr lang="zh-CN" altLang="en-US" dirty="0"/>
              <a:t>凝练游子思乡之痛，</a:t>
            </a:r>
            <a:r>
              <a:rPr lang="en-US" altLang="zh-CN" dirty="0"/>
              <a:t>《</a:t>
            </a:r>
            <a:r>
              <a:rPr lang="zh-CN" altLang="en-US" dirty="0"/>
              <a:t>梦游天姥吟留别</a:t>
            </a:r>
            <a:r>
              <a:rPr lang="en-US" altLang="zh-CN" dirty="0"/>
              <a:t>》</a:t>
            </a:r>
            <a:r>
              <a:rPr lang="zh-CN" altLang="en-US" dirty="0"/>
              <a:t>融合道教游仙理想；而</a:t>
            </a:r>
            <a:r>
              <a:rPr lang="en-US" altLang="zh-CN" dirty="0"/>
              <a:t>《</a:t>
            </a:r>
            <a:r>
              <a:rPr lang="zh-CN" altLang="en-US" dirty="0"/>
              <a:t>行路难</a:t>
            </a:r>
            <a:r>
              <a:rPr lang="en-US" altLang="zh-CN" dirty="0"/>
              <a:t>》</a:t>
            </a:r>
            <a:r>
              <a:rPr lang="zh-CN" altLang="en-US" dirty="0"/>
              <a:t>折射仕途失意，</a:t>
            </a:r>
            <a:r>
              <a:rPr lang="en-US" altLang="zh-CN" dirty="0"/>
              <a:t>《</a:t>
            </a:r>
            <a:r>
              <a:rPr lang="zh-CN" altLang="en-US" dirty="0"/>
              <a:t>望庐山瀑布</a:t>
            </a:r>
            <a:r>
              <a:rPr lang="en-US" altLang="zh-CN" dirty="0"/>
              <a:t>》</a:t>
            </a:r>
            <a:r>
              <a:rPr lang="zh-CN" altLang="en-US" dirty="0"/>
              <a:t>礼赞自然壮美，</a:t>
            </a:r>
            <a:r>
              <a:rPr lang="en-US" altLang="zh-CN" dirty="0"/>
              <a:t>《</a:t>
            </a:r>
            <a:r>
              <a:rPr lang="zh-CN" altLang="en-US" dirty="0"/>
              <a:t>早发白帝城</a:t>
            </a:r>
            <a:r>
              <a:rPr lang="en-US" altLang="zh-CN" dirty="0"/>
              <a:t>》</a:t>
            </a:r>
            <a:r>
              <a:rPr lang="zh-CN" altLang="en-US" dirty="0"/>
              <a:t>记录遇赦狂喜。整张图谱清晰呈现了“经历</a:t>
            </a:r>
            <a:r>
              <a:rPr lang="en-US" altLang="zh-CN" dirty="0"/>
              <a:t>—</a:t>
            </a:r>
            <a:r>
              <a:rPr lang="zh-CN" altLang="en-US" dirty="0"/>
              <a:t>情感</a:t>
            </a:r>
            <a:r>
              <a:rPr lang="en-US" altLang="zh-CN" dirty="0"/>
              <a:t>—</a:t>
            </a:r>
            <a:r>
              <a:rPr lang="zh-CN" altLang="en-US" dirty="0"/>
              <a:t>诗篇”的生成逻辑：李白的漫游足迹、政治遭遇、思想信仰（儒、道、侠）通过人际关系的催化，最终升华为不朽诗篇。这不仅是一张关系网，更是一幅盛唐文人精神世界的缩影</a:t>
            </a:r>
            <a:r>
              <a:rPr lang="en-US" altLang="zh-CN" dirty="0"/>
              <a:t>——</a:t>
            </a:r>
            <a:r>
              <a:rPr lang="zh-CN" altLang="en-US" dirty="0"/>
              <a:t>个体命运与时代风云交织，真实生活与浪漫想象共生，成就了“诗仙”跨越千年的文化光芒。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A11398-0AD3-BA3F-5BFD-1089E86C7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00" y="1997734"/>
            <a:ext cx="4839375" cy="3700906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3"/>
          <p:cNvSpPr txBox="1"/>
          <p:nvPr/>
        </p:nvSpPr>
        <p:spPr>
          <a:xfrm>
            <a:off x="368300" y="1159360"/>
            <a:ext cx="11455400" cy="421132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solidFill>
                  <a:srgbClr val="00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3.</a:t>
            </a:r>
            <a:r>
              <a:rPr lang="zh-CN" altLang="en-US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使用</a:t>
            </a:r>
            <a:r>
              <a:rPr lang="en-US" altLang="zh-CN" sz="1800" b="1" u="sng" dirty="0" err="1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echarts</a:t>
            </a:r>
            <a:r>
              <a:rPr lang="zh-CN" altLang="en-US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中的关系图，绘制作业</a:t>
            </a:r>
            <a:r>
              <a:rPr lang="en-US" altLang="zh-CN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2</a:t>
            </a:r>
            <a:r>
              <a:rPr lang="zh-CN" altLang="en-US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）中的</a:t>
            </a:r>
            <a:r>
              <a:rPr lang="en-US" altLang="zh-CN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“</a:t>
            </a:r>
            <a:r>
              <a:rPr lang="zh-CN" altLang="en-US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知识图谱</a:t>
            </a:r>
            <a:r>
              <a:rPr lang="en-US" altLang="zh-CN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”</a:t>
            </a:r>
            <a:r>
              <a:rPr lang="zh-CN" altLang="en-US" sz="1800" b="1" dirty="0">
                <a:solidFill>
                  <a:schemeClr val="tx1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。</a:t>
            </a:r>
            <a:endParaRPr lang="en-US" altLang="zh-CN" sz="1800" b="1" dirty="0">
              <a:solidFill>
                <a:schemeClr val="tx1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zh-CN" altLang="en-US" sz="1800" b="1" dirty="0">
              <a:solidFill>
                <a:srgbClr val="000000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39" name="TextBox 1"/>
          <p:cNvSpPr txBox="1"/>
          <p:nvPr/>
        </p:nvSpPr>
        <p:spPr>
          <a:xfrm>
            <a:off x="710760" y="272024"/>
            <a:ext cx="7717144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第六讲（</a:t>
            </a:r>
            <a:r>
              <a:rPr lang="en-US" altLang="zh-CN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2</a:t>
            </a: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） 知识图谱工具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90A669B-857F-9ED6-55F4-6644F0636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21" y="1585290"/>
            <a:ext cx="8750244" cy="447758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ctangle 3"/>
          <p:cNvSpPr txBox="1"/>
          <p:nvPr/>
        </p:nvSpPr>
        <p:spPr>
          <a:xfrm>
            <a:off x="368300" y="1159360"/>
            <a:ext cx="11455400" cy="4211320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4.</a:t>
            </a:r>
            <a:r>
              <a:rPr lang="zh-CN" altLang="en-US" sz="18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使用</a:t>
            </a:r>
            <a:r>
              <a:rPr lang="en-US" altLang="zh-CN" sz="18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Neo4j</a:t>
            </a:r>
            <a:r>
              <a:rPr lang="zh-CN" altLang="en-US" sz="1800" b="1" dirty="0">
                <a:latin typeface="Times New Roman" panose="02020503050405090304" pitchFamily="18" charset="0"/>
                <a:cs typeface="Times New Roman" panose="02020503050405090304" pitchFamily="18" charset="0"/>
              </a:rPr>
              <a:t>（可在线版本），编程绘制一款（简单）知识图谱（内容不限） </a:t>
            </a:r>
            <a:endParaRPr lang="en-US" altLang="zh-CN" sz="1800" b="1" dirty="0">
              <a:solidFill>
                <a:schemeClr val="tx1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zh-CN" altLang="en-US" sz="1800" b="1" dirty="0">
              <a:solidFill>
                <a:srgbClr val="000000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143" name="TextBox 1"/>
          <p:cNvSpPr txBox="1"/>
          <p:nvPr/>
        </p:nvSpPr>
        <p:spPr>
          <a:xfrm>
            <a:off x="710760" y="272024"/>
            <a:ext cx="7717144" cy="67373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l" defTabSz="0">
              <a:lnSpc>
                <a:spcPts val="4900"/>
              </a:lnSpc>
            </a:pP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第六讲（</a:t>
            </a:r>
            <a:r>
              <a:rPr lang="en-US" altLang="zh-CN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2</a:t>
            </a:r>
            <a:r>
              <a:rPr lang="zh-CN" altLang="en-US" sz="3600" b="1" dirty="0">
                <a:solidFill>
                  <a:srgbClr val="FF0000"/>
                </a:solidFill>
                <a:latin typeface="+mn-ea"/>
                <a:cs typeface="Trebuchet MS" panose="020B0603020202020204" pitchFamily="18" charset="0"/>
              </a:rPr>
              <a:t>） 知识图谱工具</a:t>
            </a:r>
            <a:endParaRPr lang="en-US" altLang="zh-CN" sz="3600" b="1" dirty="0">
              <a:solidFill>
                <a:srgbClr val="FF0000"/>
              </a:solidFill>
              <a:latin typeface="+mn-ea"/>
              <a:cs typeface="Trebuchet MS" panose="020B06030202020202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9A357A3-127F-7346-B848-0EBFBF6AB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82" y="1603410"/>
            <a:ext cx="8931526" cy="45190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ctangle 3"/>
          <p:cNvSpPr txBox="1"/>
          <p:nvPr/>
        </p:nvSpPr>
        <p:spPr>
          <a:xfrm>
            <a:off x="937944" y="1152543"/>
            <a:ext cx="10456887" cy="4211585"/>
          </a:xfrm>
          <a:prstGeom prst="rect">
            <a:avLst/>
          </a:prstGeom>
        </p:spPr>
        <p:txBody>
          <a:bodyPr vert="horz" lIns="121920" tIns="60960" rIns="121920" bIns="60960" rtlCol="0" anchor="t"/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latin typeface="+mn-ea"/>
              </a:rPr>
              <a:t>3.</a:t>
            </a:r>
            <a:r>
              <a:rPr lang="zh-CN" altLang="en-US" sz="1800" b="1" dirty="0">
                <a:latin typeface="+mn-ea"/>
              </a:rPr>
              <a:t>完成课后作业（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001-004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，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份代码的运行</a:t>
            </a:r>
            <a:r>
              <a:rPr lang="zh-CN" altLang="en-US" sz="1800" b="1" dirty="0">
                <a:latin typeface="+mn-ea"/>
              </a:rPr>
              <a:t>） </a:t>
            </a:r>
            <a:r>
              <a:rPr lang="en-US" altLang="zh-CN" sz="1800" b="1" dirty="0">
                <a:latin typeface="+mn-ea"/>
              </a:rPr>
              <a:t>001</a:t>
            </a:r>
            <a:r>
              <a:rPr lang="zh-CN" altLang="en-US" sz="1800" dirty="0">
                <a:latin typeface="+mn-ea"/>
              </a:rPr>
              <a:t>；</a:t>
            </a:r>
            <a:endParaRPr lang="en-US" altLang="zh-CN" sz="1800" dirty="0">
              <a:latin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solidFill>
                <a:srgbClr val="000000"/>
              </a:solidFill>
              <a:latin typeface="+mn-ea"/>
              <a:cs typeface="Times New Roman" panose="02020503050405090304" pitchFamily="18" charset="0"/>
            </a:endParaRPr>
          </a:p>
        </p:txBody>
      </p:sp>
      <p:sp>
        <p:nvSpPr>
          <p:cNvPr id="151" name="矩形 1"/>
          <p:cNvSpPr/>
          <p:nvPr/>
        </p:nvSpPr>
        <p:spPr>
          <a:xfrm>
            <a:off x="94535" y="291900"/>
            <a:ext cx="4442460" cy="632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7630" lvl="0" algn="ctr">
              <a:lnSpc>
                <a:spcPct val="110000"/>
              </a:lnSpc>
              <a:buClr>
                <a:srgbClr val="0070C0"/>
              </a:buClr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第一讲 课程导言与分词</a:t>
            </a:r>
            <a:endParaRPr/>
          </a:p>
        </p:txBody>
      </p:sp>
      <p:pic>
        <p:nvPicPr>
          <p:cNvPr id="152" name="图片 8"/>
          <p:cNvPicPr>
            <a:picLocks noChangeAspect="1"/>
          </p:cNvPicPr>
          <p:nvPr/>
        </p:nvPicPr>
        <p:blipFill>
          <a:blip r:embed="rId3"/>
          <a:srcRect t="4157"/>
          <a:stretch>
            <a:fillRect/>
          </a:stretch>
        </p:blipFill>
        <p:spPr>
          <a:xfrm>
            <a:off x="681402" y="1780714"/>
            <a:ext cx="10829196" cy="43316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ectangle 3"/>
          <p:cNvSpPr txBox="1"/>
          <p:nvPr/>
        </p:nvSpPr>
        <p:spPr>
          <a:xfrm>
            <a:off x="867556" y="1142710"/>
            <a:ext cx="10456887" cy="4211585"/>
          </a:xfrm>
          <a:prstGeom prst="rect">
            <a:avLst/>
          </a:prstGeom>
        </p:spPr>
        <p:txBody>
          <a:bodyPr vert="horz" lIns="121920" tIns="60960" rIns="121920" bIns="60960" rtlCol="0" anchor="t"/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latin typeface="+mn-ea"/>
              </a:rPr>
              <a:t>3.</a:t>
            </a:r>
            <a:r>
              <a:rPr lang="zh-CN" altLang="en-US" sz="1800" b="1" dirty="0">
                <a:latin typeface="+mn-ea"/>
              </a:rPr>
              <a:t>完成课后作业（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001-004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，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份代码的运行</a:t>
            </a:r>
            <a:r>
              <a:rPr lang="zh-CN" altLang="en-US" sz="1800" b="1" dirty="0">
                <a:latin typeface="+mn-ea"/>
              </a:rPr>
              <a:t>） </a:t>
            </a:r>
            <a:r>
              <a:rPr lang="en-US" altLang="zh-CN" sz="1800" b="1" dirty="0">
                <a:latin typeface="+mn-ea"/>
              </a:rPr>
              <a:t>001</a:t>
            </a:r>
            <a:r>
              <a:rPr lang="zh-CN" altLang="en-US" sz="1800" b="1" dirty="0">
                <a:latin typeface="+mn-ea"/>
              </a:rPr>
              <a:t>；</a:t>
            </a:r>
            <a:endParaRPr lang="en-US" altLang="zh-CN" sz="1800" b="1" dirty="0">
              <a:latin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solidFill>
                <a:srgbClr val="000000"/>
              </a:solidFill>
              <a:latin typeface="+mn-ea"/>
              <a:cs typeface="Times New Roman" panose="02020503050405090304" pitchFamily="18" charset="0"/>
            </a:endParaRPr>
          </a:p>
        </p:txBody>
      </p:sp>
      <p:sp>
        <p:nvSpPr>
          <p:cNvPr id="155" name="矩形 1"/>
          <p:cNvSpPr/>
          <p:nvPr/>
        </p:nvSpPr>
        <p:spPr>
          <a:xfrm>
            <a:off x="94535" y="291900"/>
            <a:ext cx="4442460" cy="632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7630" lvl="0" algn="ctr">
              <a:lnSpc>
                <a:spcPct val="110000"/>
              </a:lnSpc>
              <a:buClr>
                <a:srgbClr val="0070C0"/>
              </a:buClr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第一讲 课程导言与分词</a:t>
            </a:r>
            <a:endParaRPr/>
          </a:p>
        </p:txBody>
      </p:sp>
      <p:pic>
        <p:nvPicPr>
          <p:cNvPr id="156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556" y="1691149"/>
            <a:ext cx="11044602" cy="42868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ctangle 3"/>
          <p:cNvSpPr txBox="1"/>
          <p:nvPr/>
        </p:nvSpPr>
        <p:spPr>
          <a:xfrm>
            <a:off x="867556" y="1103381"/>
            <a:ext cx="10456887" cy="4211585"/>
          </a:xfrm>
          <a:prstGeom prst="rect">
            <a:avLst/>
          </a:prstGeom>
        </p:spPr>
        <p:txBody>
          <a:bodyPr vert="horz" lIns="121920" tIns="60960" rIns="121920" bIns="60960" rtlCol="0" anchor="t"/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latin typeface="+mn-ea"/>
              </a:rPr>
              <a:t>3.</a:t>
            </a:r>
            <a:r>
              <a:rPr lang="zh-CN" altLang="en-US" sz="1800" b="1" dirty="0">
                <a:latin typeface="+mn-ea"/>
              </a:rPr>
              <a:t>完成课后作业（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001-004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，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份代码的运行</a:t>
            </a:r>
            <a:r>
              <a:rPr lang="zh-CN" altLang="en-US" sz="1800" b="1" dirty="0">
                <a:latin typeface="+mn-ea"/>
              </a:rPr>
              <a:t>） </a:t>
            </a:r>
            <a:r>
              <a:rPr lang="en-US" altLang="zh-CN" sz="1800" b="1" dirty="0">
                <a:latin typeface="+mn-ea"/>
              </a:rPr>
              <a:t>002</a:t>
            </a:r>
            <a:r>
              <a:rPr lang="zh-CN" altLang="en-US" sz="1800" b="1" dirty="0">
                <a:latin typeface="+mn-ea"/>
              </a:rPr>
              <a:t>；</a:t>
            </a:r>
            <a:endParaRPr lang="en-US" altLang="zh-CN" sz="1800" b="1" dirty="0">
              <a:latin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solidFill>
                <a:srgbClr val="000000"/>
              </a:solidFill>
              <a:latin typeface="+mn-ea"/>
              <a:cs typeface="Times New Roman" panose="02020503050405090304" pitchFamily="18" charset="0"/>
            </a:endParaRPr>
          </a:p>
        </p:txBody>
      </p:sp>
      <p:sp>
        <p:nvSpPr>
          <p:cNvPr id="159" name="矩形 1"/>
          <p:cNvSpPr/>
          <p:nvPr/>
        </p:nvSpPr>
        <p:spPr>
          <a:xfrm>
            <a:off x="94535" y="291900"/>
            <a:ext cx="4442460" cy="632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7630" lvl="0" algn="ctr">
              <a:lnSpc>
                <a:spcPct val="110000"/>
              </a:lnSpc>
              <a:buClr>
                <a:srgbClr val="0070C0"/>
              </a:buClr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第一讲 课程导言与分词</a:t>
            </a:r>
            <a:endParaRPr/>
          </a:p>
        </p:txBody>
      </p:sp>
      <p:pic>
        <p:nvPicPr>
          <p:cNvPr id="160" name="图片 5"/>
          <p:cNvPicPr>
            <a:picLocks noChangeAspect="1"/>
          </p:cNvPicPr>
          <p:nvPr/>
        </p:nvPicPr>
        <p:blipFill>
          <a:blip r:embed="rId3"/>
          <a:srcRect t="-431" r="-350" b="6040"/>
          <a:stretch>
            <a:fillRect/>
          </a:stretch>
        </p:blipFill>
        <p:spPr>
          <a:xfrm>
            <a:off x="797169" y="1632155"/>
            <a:ext cx="10776274" cy="41108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3"/>
          <p:cNvSpPr txBox="1"/>
          <p:nvPr/>
        </p:nvSpPr>
        <p:spPr>
          <a:xfrm>
            <a:off x="867556" y="1162375"/>
            <a:ext cx="10456887" cy="4211585"/>
          </a:xfrm>
          <a:prstGeom prst="rect">
            <a:avLst/>
          </a:prstGeom>
        </p:spPr>
        <p:txBody>
          <a:bodyPr vert="horz" lIns="121920" tIns="60960" rIns="121920" bIns="60960" rtlCol="0" anchor="t"/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latin typeface="+mn-ea"/>
              </a:rPr>
              <a:t>3.</a:t>
            </a:r>
            <a:r>
              <a:rPr lang="zh-CN" altLang="en-US" sz="1800" b="1" dirty="0">
                <a:latin typeface="+mn-ea"/>
              </a:rPr>
              <a:t>完成课后作业（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001-004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，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份代码的运行</a:t>
            </a:r>
            <a:r>
              <a:rPr lang="zh-CN" altLang="en-US" sz="1800" b="1" dirty="0">
                <a:latin typeface="+mn-ea"/>
              </a:rPr>
              <a:t>） </a:t>
            </a:r>
            <a:r>
              <a:rPr lang="en-US" altLang="zh-CN" sz="1800" b="1" dirty="0">
                <a:latin typeface="+mn-ea"/>
              </a:rPr>
              <a:t>003</a:t>
            </a:r>
            <a:r>
              <a:rPr lang="zh-CN" altLang="en-US" sz="1800" b="1" dirty="0">
                <a:latin typeface="+mn-ea"/>
              </a:rPr>
              <a:t>；</a:t>
            </a:r>
            <a:endParaRPr lang="en-US" altLang="zh-CN" sz="1800" b="1" dirty="0">
              <a:latin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solidFill>
                <a:srgbClr val="000000"/>
              </a:solidFill>
              <a:latin typeface="+mn-ea"/>
              <a:cs typeface="Times New Roman" panose="02020503050405090304" pitchFamily="18" charset="0"/>
            </a:endParaRPr>
          </a:p>
        </p:txBody>
      </p:sp>
      <p:sp>
        <p:nvSpPr>
          <p:cNvPr id="163" name="矩形 1"/>
          <p:cNvSpPr/>
          <p:nvPr/>
        </p:nvSpPr>
        <p:spPr>
          <a:xfrm>
            <a:off x="94535" y="291900"/>
            <a:ext cx="4442460" cy="632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7630" lvl="0" algn="ctr">
              <a:lnSpc>
                <a:spcPct val="110000"/>
              </a:lnSpc>
              <a:buClr>
                <a:srgbClr val="0070C0"/>
              </a:buClr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第一讲 课程导言与分词</a:t>
            </a:r>
            <a:endParaRPr/>
          </a:p>
        </p:txBody>
      </p:sp>
      <p:pic>
        <p:nvPicPr>
          <p:cNvPr id="164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169" y="1730477"/>
            <a:ext cx="10907048" cy="42115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/>
          <p:nvPr/>
        </p:nvSpPr>
        <p:spPr>
          <a:xfrm>
            <a:off x="797169" y="1103381"/>
            <a:ext cx="10456887" cy="4211585"/>
          </a:xfrm>
          <a:prstGeom prst="rect">
            <a:avLst/>
          </a:prstGeom>
        </p:spPr>
        <p:txBody>
          <a:bodyPr vert="horz" lIns="121920" tIns="60960" rIns="121920" bIns="60960" rtlCol="0" anchor="t"/>
          <a:lstStyle>
            <a:lvl1pPr marL="342900" indent="-3416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448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7330" algn="l" defTabSz="914400" rtl="0" eaLnBrk="1" latinLnBrk="0" hangingPunct="1">
              <a:spcBef>
                <a:spcPts val="95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r>
              <a:rPr lang="en-US" altLang="zh-CN" sz="1800" b="1" dirty="0">
                <a:latin typeface="+mn-ea"/>
              </a:rPr>
              <a:t>3.</a:t>
            </a:r>
            <a:r>
              <a:rPr lang="zh-CN" altLang="en-US" sz="1800" b="1" dirty="0">
                <a:latin typeface="+mn-ea"/>
              </a:rPr>
              <a:t>完成课后作业（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001-004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，</a:t>
            </a:r>
            <a:r>
              <a:rPr lang="en-US" altLang="zh-CN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4</a:t>
            </a:r>
            <a:r>
              <a:rPr lang="zh-CN" altLang="en-US" sz="1800" b="1" dirty="0">
                <a:solidFill>
                  <a:srgbClr val="FF0000"/>
                </a:solidFill>
                <a:latin typeface="Arial Bold" panose="020B0604020202090204" charset="0"/>
                <a:cs typeface="Arial Bold" panose="020B0604020202090204" charset="0"/>
              </a:rPr>
              <a:t>份代码的运行</a:t>
            </a:r>
            <a:r>
              <a:rPr lang="zh-CN" altLang="en-US" sz="1800" b="1" dirty="0">
                <a:latin typeface="+mn-ea"/>
              </a:rPr>
              <a:t>） </a:t>
            </a:r>
            <a:r>
              <a:rPr lang="en-US" altLang="zh-CN" sz="1800" b="1" dirty="0">
                <a:latin typeface="+mn-ea"/>
              </a:rPr>
              <a:t>004</a:t>
            </a:r>
            <a:r>
              <a:rPr lang="zh-CN" altLang="en-US" sz="1800" b="1" dirty="0">
                <a:latin typeface="+mn-ea"/>
              </a:rPr>
              <a:t>；</a:t>
            </a:r>
            <a:endParaRPr lang="en-US" altLang="zh-CN" sz="1800" b="1" dirty="0">
              <a:latin typeface="+mn-ea"/>
            </a:endParaRPr>
          </a:p>
          <a:p>
            <a:pPr marL="87630" indent="0" algn="just">
              <a:lnSpc>
                <a:spcPct val="110000"/>
              </a:lnSpc>
              <a:buClr>
                <a:srgbClr val="0070C0"/>
              </a:buClr>
              <a:buNone/>
            </a:pPr>
            <a:endParaRPr lang="en-US" altLang="zh-CN" sz="2400" dirty="0">
              <a:solidFill>
                <a:srgbClr val="000000"/>
              </a:solidFill>
              <a:latin typeface="+mn-ea"/>
              <a:cs typeface="Times New Roman" panose="02020503050405090304" pitchFamily="18" charset="0"/>
            </a:endParaRPr>
          </a:p>
        </p:txBody>
      </p:sp>
      <p:sp>
        <p:nvSpPr>
          <p:cNvPr id="3" name="矩形 1"/>
          <p:cNvSpPr/>
          <p:nvPr/>
        </p:nvSpPr>
        <p:spPr>
          <a:xfrm>
            <a:off x="94535" y="291900"/>
            <a:ext cx="4442460" cy="6324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7630" lvl="0" algn="ctr">
              <a:lnSpc>
                <a:spcPct val="110000"/>
              </a:lnSpc>
              <a:buClr>
                <a:srgbClr val="0070C0"/>
              </a:buClr>
            </a:pPr>
            <a:r>
              <a:rPr lang="zh-CN" altLang="en-US" sz="3200" b="1" dirty="0">
                <a:solidFill>
                  <a:srgbClr val="FF0000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第一讲 课程导言与分词</a:t>
            </a:r>
            <a:endParaRPr/>
          </a:p>
        </p:txBody>
      </p:sp>
      <p:pic>
        <p:nvPicPr>
          <p:cNvPr id="4" name="图片 5"/>
          <p:cNvPicPr>
            <a:picLocks noChangeAspect="1"/>
          </p:cNvPicPr>
          <p:nvPr/>
        </p:nvPicPr>
        <p:blipFill>
          <a:blip r:embed="rId3"/>
          <a:srcRect t="3659"/>
          <a:stretch>
            <a:fillRect/>
          </a:stretch>
        </p:blipFill>
        <p:spPr>
          <a:xfrm>
            <a:off x="797169" y="1880788"/>
            <a:ext cx="10978752" cy="39573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华丽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2751</Words>
  <Application>Microsoft Office PowerPoint</Application>
  <PresentationFormat>宽屏</PresentationFormat>
  <Paragraphs>189</Paragraphs>
  <Slides>42</Slides>
  <Notes>39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42</vt:i4>
      </vt:variant>
    </vt:vector>
  </HeadingPairs>
  <TitlesOfParts>
    <vt:vector size="53" baseType="lpstr">
      <vt:lpstr>默认字体</vt:lpstr>
      <vt:lpstr>宋体</vt:lpstr>
      <vt:lpstr>Arial</vt:lpstr>
      <vt:lpstr>Arial Bold</vt:lpstr>
      <vt:lpstr>Calibri</vt:lpstr>
      <vt:lpstr>Calibri Light</vt:lpstr>
      <vt:lpstr>Times New Roman</vt:lpstr>
      <vt:lpstr>Trebuchet MS</vt:lpstr>
      <vt:lpstr>Wingdings</vt:lpstr>
      <vt:lpstr>Office Theme</vt:lpstr>
      <vt:lpstr>1_Office 主题</vt:lpstr>
      <vt:lpstr>用户数据采集与关联分析 （结课作业）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用户数据采集与关联分析 （结课作业）</dc:title>
  <dc:creator>任俊杰</dc:creator>
  <cp:lastModifiedBy>俊杰 任</cp:lastModifiedBy>
  <cp:revision>3</cp:revision>
  <dcterms:created xsi:type="dcterms:W3CDTF">2026-01-03T22:33:34Z</dcterms:created>
  <dcterms:modified xsi:type="dcterms:W3CDTF">2026-01-03T15:16:19Z</dcterms:modified>
</cp:coreProperties>
</file>